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3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A5C81CC6-EF61-463B-A081-CA5B0E7C854E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191E1127-CAA1-4017-8EB2-21636887B4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6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E1127-CAA1-4017-8EB2-21636887B4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05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0" y="4246124"/>
            <a:ext cx="7559040" cy="780415"/>
          </a:xfrm>
          <a:custGeom>
            <a:avLst/>
            <a:gdLst/>
            <a:ahLst/>
            <a:cxnLst/>
            <a:rect l="l" t="t" r="r" b="b"/>
            <a:pathLst>
              <a:path w="7559040" h="780414">
                <a:moveTo>
                  <a:pt x="0" y="761707"/>
                </a:moveTo>
                <a:lnTo>
                  <a:pt x="577648" y="369421"/>
                </a:lnTo>
                <a:lnTo>
                  <a:pt x="1234672" y="109458"/>
                </a:lnTo>
                <a:lnTo>
                  <a:pt x="2170956" y="13682"/>
                </a:lnTo>
                <a:lnTo>
                  <a:pt x="3754184" y="0"/>
                </a:lnTo>
                <a:lnTo>
                  <a:pt x="5516378" y="136822"/>
                </a:lnTo>
                <a:lnTo>
                  <a:pt x="6755151" y="437832"/>
                </a:lnTo>
                <a:lnTo>
                  <a:pt x="7486606" y="738842"/>
                </a:lnTo>
                <a:lnTo>
                  <a:pt x="7559026" y="7800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hyperlink" Target="mailto:info@lsf.or.jp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g object 16">
            <a:extLst>
              <a:ext uri="{FF2B5EF4-FFF2-40B4-BE49-F238E27FC236}">
                <a16:creationId xmlns:a16="http://schemas.microsoft.com/office/drawing/2014/main" id="{EABF541D-04AC-06D6-A39A-7AD8843E56DA}"/>
              </a:ext>
            </a:extLst>
          </p:cNvPr>
          <p:cNvSpPr/>
          <p:nvPr/>
        </p:nvSpPr>
        <p:spPr>
          <a:xfrm>
            <a:off x="0" y="0"/>
            <a:ext cx="7559040" cy="10689590"/>
          </a:xfrm>
          <a:custGeom>
            <a:avLst/>
            <a:gdLst/>
            <a:ahLst/>
            <a:cxnLst/>
            <a:rect l="l" t="t" r="r" b="b"/>
            <a:pathLst>
              <a:path w="7559040" h="10689590">
                <a:moveTo>
                  <a:pt x="7559027" y="0"/>
                </a:moveTo>
                <a:lnTo>
                  <a:pt x="0" y="0"/>
                </a:lnTo>
                <a:lnTo>
                  <a:pt x="0" y="10689336"/>
                </a:lnTo>
                <a:lnTo>
                  <a:pt x="7559027" y="10689336"/>
                </a:lnTo>
                <a:lnTo>
                  <a:pt x="755902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17">
            <a:extLst>
              <a:ext uri="{FF2B5EF4-FFF2-40B4-BE49-F238E27FC236}">
                <a16:creationId xmlns:a16="http://schemas.microsoft.com/office/drawing/2014/main" id="{3EAFB004-2E3D-8579-D9E5-5E1444DFCD0C}"/>
              </a:ext>
            </a:extLst>
          </p:cNvPr>
          <p:cNvSpPr/>
          <p:nvPr/>
        </p:nvSpPr>
        <p:spPr>
          <a:xfrm>
            <a:off x="0" y="4246124"/>
            <a:ext cx="7559040" cy="6443345"/>
          </a:xfrm>
          <a:custGeom>
            <a:avLst/>
            <a:gdLst/>
            <a:ahLst/>
            <a:cxnLst/>
            <a:rect l="l" t="t" r="r" b="b"/>
            <a:pathLst>
              <a:path w="7559040" h="6443345">
                <a:moveTo>
                  <a:pt x="3754184" y="0"/>
                </a:moveTo>
                <a:lnTo>
                  <a:pt x="2170956" y="13682"/>
                </a:lnTo>
                <a:lnTo>
                  <a:pt x="1234672" y="109458"/>
                </a:lnTo>
                <a:lnTo>
                  <a:pt x="577648" y="369421"/>
                </a:lnTo>
                <a:lnTo>
                  <a:pt x="0" y="761707"/>
                </a:lnTo>
                <a:lnTo>
                  <a:pt x="0" y="6443211"/>
                </a:lnTo>
                <a:lnTo>
                  <a:pt x="7559026" y="6443211"/>
                </a:lnTo>
                <a:lnTo>
                  <a:pt x="7559026" y="780087"/>
                </a:lnTo>
                <a:lnTo>
                  <a:pt x="7486606" y="738842"/>
                </a:lnTo>
                <a:lnTo>
                  <a:pt x="6755151" y="437832"/>
                </a:lnTo>
                <a:lnTo>
                  <a:pt x="5516378" y="136822"/>
                </a:lnTo>
                <a:lnTo>
                  <a:pt x="3754184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19">
            <a:extLst>
              <a:ext uri="{FF2B5EF4-FFF2-40B4-BE49-F238E27FC236}">
                <a16:creationId xmlns:a16="http://schemas.microsoft.com/office/drawing/2014/main" id="{CF942D69-7C2C-DDAC-321C-042047CACB98}"/>
              </a:ext>
            </a:extLst>
          </p:cNvPr>
          <p:cNvSpPr/>
          <p:nvPr/>
        </p:nvSpPr>
        <p:spPr>
          <a:xfrm>
            <a:off x="0" y="3865126"/>
            <a:ext cx="7559040" cy="6108700"/>
          </a:xfrm>
          <a:custGeom>
            <a:avLst/>
            <a:gdLst/>
            <a:ahLst/>
            <a:cxnLst/>
            <a:rect l="l" t="t" r="r" b="b"/>
            <a:pathLst>
              <a:path w="7559040" h="6108700">
                <a:moveTo>
                  <a:pt x="3754184" y="0"/>
                </a:moveTo>
                <a:lnTo>
                  <a:pt x="2170956" y="12355"/>
                </a:lnTo>
                <a:lnTo>
                  <a:pt x="1234672" y="98840"/>
                </a:lnTo>
                <a:lnTo>
                  <a:pt x="577648" y="333588"/>
                </a:lnTo>
                <a:lnTo>
                  <a:pt x="0" y="687823"/>
                </a:lnTo>
                <a:lnTo>
                  <a:pt x="0" y="6108407"/>
                </a:lnTo>
                <a:lnTo>
                  <a:pt x="7559026" y="6108407"/>
                </a:lnTo>
                <a:lnTo>
                  <a:pt x="7559026" y="704420"/>
                </a:lnTo>
                <a:lnTo>
                  <a:pt x="7486606" y="667176"/>
                </a:lnTo>
                <a:lnTo>
                  <a:pt x="6755151" y="395363"/>
                </a:lnTo>
                <a:lnTo>
                  <a:pt x="5516378" y="123551"/>
                </a:lnTo>
                <a:lnTo>
                  <a:pt x="3754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20">
            <a:extLst>
              <a:ext uri="{FF2B5EF4-FFF2-40B4-BE49-F238E27FC236}">
                <a16:creationId xmlns:a16="http://schemas.microsoft.com/office/drawing/2014/main" id="{C7D00ECF-2EA4-856B-BF60-4376F82FE6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9795" y="2150414"/>
            <a:ext cx="1943505" cy="1943499"/>
          </a:xfrm>
          <a:prstGeom prst="rect">
            <a:avLst/>
          </a:prstGeom>
        </p:spPr>
      </p:pic>
      <p:pic>
        <p:nvPicPr>
          <p:cNvPr id="24" name="bg object 21">
            <a:extLst>
              <a:ext uri="{FF2B5EF4-FFF2-40B4-BE49-F238E27FC236}">
                <a16:creationId xmlns:a16="http://schemas.microsoft.com/office/drawing/2014/main" id="{CE514F28-6A27-6DC8-2F0C-8320923FA3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824" y="1911612"/>
            <a:ext cx="2088514" cy="2088502"/>
          </a:xfrm>
          <a:prstGeom prst="rect">
            <a:avLst/>
          </a:prstGeom>
        </p:spPr>
      </p:pic>
      <p:pic>
        <p:nvPicPr>
          <p:cNvPr id="33" name="bg object 22">
            <a:extLst>
              <a:ext uri="{FF2B5EF4-FFF2-40B4-BE49-F238E27FC236}">
                <a16:creationId xmlns:a16="http://schemas.microsoft.com/office/drawing/2014/main" id="{1DCBC5A0-094E-8A69-1670-DE1292EA42E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6586" y="20772"/>
            <a:ext cx="2032000" cy="2032000"/>
          </a:xfrm>
          <a:prstGeom prst="rect">
            <a:avLst/>
          </a:prstGeom>
        </p:spPr>
      </p:pic>
      <p:sp>
        <p:nvSpPr>
          <p:cNvPr id="43" name="object 53">
            <a:extLst>
              <a:ext uri="{FF2B5EF4-FFF2-40B4-BE49-F238E27FC236}">
                <a16:creationId xmlns:a16="http://schemas.microsoft.com/office/drawing/2014/main" id="{59E234AF-C1C9-2F05-FE52-433A297B0503}"/>
              </a:ext>
            </a:extLst>
          </p:cNvPr>
          <p:cNvSpPr/>
          <p:nvPr/>
        </p:nvSpPr>
        <p:spPr>
          <a:xfrm>
            <a:off x="4006850" y="7099935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7AB8C49D-CC29-C271-E58F-01A860B36643}"/>
              </a:ext>
            </a:extLst>
          </p:cNvPr>
          <p:cNvSpPr/>
          <p:nvPr/>
        </p:nvSpPr>
        <p:spPr>
          <a:xfrm>
            <a:off x="4008737" y="6603657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53">
            <a:extLst>
              <a:ext uri="{FF2B5EF4-FFF2-40B4-BE49-F238E27FC236}">
                <a16:creationId xmlns:a16="http://schemas.microsoft.com/office/drawing/2014/main" id="{73186482-A5AF-57B9-A407-A4322CC737BF}"/>
              </a:ext>
            </a:extLst>
          </p:cNvPr>
          <p:cNvSpPr/>
          <p:nvPr/>
        </p:nvSpPr>
        <p:spPr>
          <a:xfrm>
            <a:off x="4006850" y="6108700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305E88E5-BC02-80EF-1302-AEB07E5052EF}"/>
              </a:ext>
            </a:extLst>
          </p:cNvPr>
          <p:cNvSpPr/>
          <p:nvPr/>
        </p:nvSpPr>
        <p:spPr>
          <a:xfrm>
            <a:off x="4006850" y="5652135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626CA625-8DC4-57DA-F0D4-60F3339C0918}"/>
              </a:ext>
            </a:extLst>
          </p:cNvPr>
          <p:cNvSpPr/>
          <p:nvPr/>
        </p:nvSpPr>
        <p:spPr>
          <a:xfrm>
            <a:off x="4002002" y="5194935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57144" y="10060711"/>
            <a:ext cx="6238875" cy="24878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200" spc="-20" dirty="0">
                <a:solidFill>
                  <a:srgbClr val="FFFFFF"/>
                </a:solidFill>
                <a:latin typeface="Jun201Pro-Regular"/>
                <a:cs typeface="Jun201Pro-Regular"/>
              </a:rPr>
              <a:t>【</a:t>
            </a:r>
            <a:r>
              <a:rPr sz="1200" spc="-20" dirty="0" err="1">
                <a:solidFill>
                  <a:srgbClr val="FFFFFF"/>
                </a:solidFill>
                <a:latin typeface="Jun201Pro-Regular"/>
                <a:cs typeface="Jun201Pro-Regular"/>
              </a:rPr>
              <a:t>主催</a:t>
            </a:r>
            <a:r>
              <a:rPr sz="1200" spc="-20" dirty="0">
                <a:solidFill>
                  <a:srgbClr val="FFFFFF"/>
                </a:solidFill>
                <a:latin typeface="Jun201Pro-Regular"/>
                <a:cs typeface="Jun201Pro-Regular"/>
              </a:rPr>
              <a:t>】  【</a:t>
            </a:r>
            <a:r>
              <a:rPr sz="1200" spc="-20" dirty="0" err="1">
                <a:solidFill>
                  <a:srgbClr val="FFFFFF"/>
                </a:solidFill>
                <a:latin typeface="Jun201Pro-Regular"/>
                <a:cs typeface="Jun201Pro-Regular"/>
              </a:rPr>
              <a:t>共催</a:t>
            </a:r>
            <a:r>
              <a:rPr sz="1200" spc="-20" dirty="0">
                <a:solidFill>
                  <a:srgbClr val="FFFFFF"/>
                </a:solidFill>
                <a:latin typeface="Jun201Pro-Regular"/>
                <a:cs typeface="Jun201Pro-Regular"/>
              </a:rPr>
              <a:t>】</a:t>
            </a:r>
            <a:r>
              <a:rPr lang="ja-JP" altLang="en-US" sz="1200" spc="-20" dirty="0">
                <a:solidFill>
                  <a:srgbClr val="FFFFFF"/>
                </a:solidFill>
                <a:latin typeface="Jun201Pro-Regular"/>
                <a:cs typeface="Jun201Pro-Regular"/>
              </a:rPr>
              <a:t>公益財団法人ライフスポーツ財団</a:t>
            </a:r>
            <a:endParaRPr sz="1200" dirty="0">
              <a:latin typeface="Jun201Pro-Regular"/>
              <a:cs typeface="Jun201Pro-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9642" y="123062"/>
            <a:ext cx="5930265" cy="4264660"/>
            <a:chOff x="499642" y="123062"/>
            <a:chExt cx="5930265" cy="4264660"/>
          </a:xfrm>
        </p:grpSpPr>
        <p:pic>
          <p:nvPicPr>
            <p:cNvPr id="4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67" y="137910"/>
              <a:ext cx="954074" cy="9542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642" y="123062"/>
              <a:ext cx="5929863" cy="426442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 rot="60000">
            <a:off x="1270988" y="572309"/>
            <a:ext cx="1634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dirty="0">
                <a:solidFill>
                  <a:srgbClr val="231F20"/>
                </a:solidFill>
                <a:latin typeface="ShinGoPro-DeBold"/>
                <a:cs typeface="ShinGoPro-DeBold"/>
              </a:rPr>
              <a:t>回</a:t>
            </a:r>
            <a:endParaRPr sz="900" dirty="0">
              <a:latin typeface="ShinGoPro-DeBold"/>
              <a:cs typeface="ShinGoPro-DeBold"/>
            </a:endParaRPr>
          </a:p>
        </p:txBody>
      </p:sp>
      <p:sp>
        <p:nvSpPr>
          <p:cNvPr id="7" name="object 7"/>
          <p:cNvSpPr txBox="1"/>
          <p:nvPr/>
        </p:nvSpPr>
        <p:spPr>
          <a:xfrm rot="60000">
            <a:off x="767726" y="807716"/>
            <a:ext cx="451009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spc="175" dirty="0">
                <a:solidFill>
                  <a:srgbClr val="26247B"/>
                </a:solidFill>
                <a:latin typeface="07YasashisaGothicBold"/>
                <a:cs typeface="07YasashisaGothicBold"/>
              </a:rPr>
              <a:t>京都</a:t>
            </a:r>
            <a:endParaRPr sz="1400" dirty="0">
              <a:latin typeface="07YasashisaGothicBold"/>
              <a:cs typeface="07YasashisaGothicBold"/>
            </a:endParaRPr>
          </a:p>
        </p:txBody>
      </p:sp>
      <p:sp>
        <p:nvSpPr>
          <p:cNvPr id="8" name="object 8"/>
          <p:cNvSpPr txBox="1"/>
          <p:nvPr/>
        </p:nvSpPr>
        <p:spPr>
          <a:xfrm rot="60000">
            <a:off x="521677" y="559836"/>
            <a:ext cx="182333" cy="1143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900" b="1" spc="-260" dirty="0">
                <a:solidFill>
                  <a:srgbClr val="231F20"/>
                </a:solidFill>
                <a:latin typeface="ShinGoPro-DeBold"/>
                <a:cs typeface="ShinGoPro-DeBold"/>
              </a:rPr>
              <a:t>第</a:t>
            </a:r>
            <a:endParaRPr sz="900">
              <a:latin typeface="ShinGoPro-DeBold"/>
              <a:cs typeface="ShinGoPro-De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158" y="353236"/>
            <a:ext cx="7063105" cy="3960495"/>
            <a:chOff x="203158" y="353236"/>
            <a:chExt cx="7063105" cy="3960495"/>
          </a:xfrm>
        </p:grpSpPr>
        <p:sp>
          <p:nvSpPr>
            <p:cNvPr id="11" name="object 11"/>
            <p:cNvSpPr/>
            <p:nvPr/>
          </p:nvSpPr>
          <p:spPr>
            <a:xfrm>
              <a:off x="6820839" y="1717250"/>
              <a:ext cx="291465" cy="302895"/>
            </a:xfrm>
            <a:custGeom>
              <a:avLst/>
              <a:gdLst/>
              <a:ahLst/>
              <a:cxnLst/>
              <a:rect l="l" t="t" r="r" b="b"/>
              <a:pathLst>
                <a:path w="291465" h="302894">
                  <a:moveTo>
                    <a:pt x="108076" y="0"/>
                  </a:moveTo>
                  <a:lnTo>
                    <a:pt x="110604" y="115608"/>
                  </a:lnTo>
                  <a:lnTo>
                    <a:pt x="0" y="152552"/>
                  </a:lnTo>
                  <a:lnTo>
                    <a:pt x="109626" y="187439"/>
                  </a:lnTo>
                  <a:lnTo>
                    <a:pt x="108394" y="302450"/>
                  </a:lnTo>
                  <a:lnTo>
                    <a:pt x="178130" y="209003"/>
                  </a:lnTo>
                  <a:lnTo>
                    <a:pt x="287108" y="247637"/>
                  </a:lnTo>
                  <a:lnTo>
                    <a:pt x="218795" y="153149"/>
                  </a:lnTo>
                  <a:lnTo>
                    <a:pt x="290982" y="56286"/>
                  </a:lnTo>
                  <a:lnTo>
                    <a:pt x="176390" y="94500"/>
                  </a:lnTo>
                  <a:lnTo>
                    <a:pt x="108076" y="0"/>
                  </a:lnTo>
                  <a:close/>
                </a:path>
              </a:pathLst>
            </a:custGeom>
            <a:solidFill>
              <a:srgbClr val="F79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858" y="900488"/>
              <a:ext cx="205740" cy="2138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0165" y="4099735"/>
              <a:ext cx="205752" cy="2138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3158" y="1569359"/>
              <a:ext cx="205740" cy="2138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0465" y="353236"/>
              <a:ext cx="205752" cy="2138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958" y="3948488"/>
              <a:ext cx="205740" cy="2138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2707" y="1530564"/>
              <a:ext cx="187109" cy="19447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13659" y="4490568"/>
            <a:ext cx="7293609" cy="3156585"/>
            <a:chOff x="113659" y="4490568"/>
            <a:chExt cx="7293609" cy="3156585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3807" y="4490568"/>
              <a:ext cx="4713185" cy="1909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0896" y="4748531"/>
              <a:ext cx="5374805" cy="1868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0964" y="5098730"/>
              <a:ext cx="7239000" cy="2520950"/>
            </a:xfrm>
            <a:custGeom>
              <a:avLst/>
              <a:gdLst/>
              <a:ahLst/>
              <a:cxnLst/>
              <a:rect l="l" t="t" r="r" b="b"/>
              <a:pathLst>
                <a:path w="7239000" h="2520950">
                  <a:moveTo>
                    <a:pt x="7239000" y="2412530"/>
                  </a:moveTo>
                  <a:lnTo>
                    <a:pt x="7230511" y="2454565"/>
                  </a:lnTo>
                  <a:lnTo>
                    <a:pt x="7207364" y="2488895"/>
                  </a:lnTo>
                  <a:lnTo>
                    <a:pt x="7173034" y="2512042"/>
                  </a:lnTo>
                  <a:lnTo>
                    <a:pt x="7130999" y="2520530"/>
                  </a:lnTo>
                  <a:lnTo>
                    <a:pt x="108000" y="2520530"/>
                  </a:lnTo>
                  <a:lnTo>
                    <a:pt x="65960" y="2512042"/>
                  </a:lnTo>
                  <a:lnTo>
                    <a:pt x="31630" y="2488895"/>
                  </a:lnTo>
                  <a:lnTo>
                    <a:pt x="8486" y="2454565"/>
                  </a:lnTo>
                  <a:lnTo>
                    <a:pt x="0" y="2412530"/>
                  </a:lnTo>
                  <a:lnTo>
                    <a:pt x="0" y="108000"/>
                  </a:lnTo>
                  <a:lnTo>
                    <a:pt x="8486" y="65960"/>
                  </a:lnTo>
                  <a:lnTo>
                    <a:pt x="31630" y="31630"/>
                  </a:lnTo>
                  <a:lnTo>
                    <a:pt x="65960" y="8486"/>
                  </a:lnTo>
                  <a:lnTo>
                    <a:pt x="108000" y="0"/>
                  </a:lnTo>
                  <a:lnTo>
                    <a:pt x="7130999" y="0"/>
                  </a:lnTo>
                  <a:lnTo>
                    <a:pt x="7173034" y="8486"/>
                  </a:lnTo>
                  <a:lnTo>
                    <a:pt x="7207364" y="31630"/>
                  </a:lnTo>
                  <a:lnTo>
                    <a:pt x="7230511" y="65960"/>
                  </a:lnTo>
                  <a:lnTo>
                    <a:pt x="7239000" y="108000"/>
                  </a:lnTo>
                  <a:lnTo>
                    <a:pt x="7239000" y="2412530"/>
                  </a:lnTo>
                  <a:close/>
                </a:path>
              </a:pathLst>
            </a:custGeom>
            <a:ln w="54000">
              <a:solidFill>
                <a:srgbClr val="BB9F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5122" y="7703110"/>
            <a:ext cx="118237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-10" dirty="0">
                <a:solidFill>
                  <a:srgbClr val="2E3092"/>
                </a:solidFill>
                <a:latin typeface="07YasashisaGothicBold"/>
                <a:cs typeface="07YasashisaGothicBold"/>
              </a:rPr>
              <a:t>お申し込み▶</a:t>
            </a:r>
            <a:endParaRPr sz="1500" dirty="0">
              <a:latin typeface="07YasashisaGothicBold"/>
              <a:cs typeface="07YasashisaGothic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35416" y="7831697"/>
            <a:ext cx="5862955" cy="0"/>
          </a:xfrm>
          <a:custGeom>
            <a:avLst/>
            <a:gdLst/>
            <a:ahLst/>
            <a:cxnLst/>
            <a:rect l="l" t="t" r="r" b="b"/>
            <a:pathLst>
              <a:path w="5862955">
                <a:moveTo>
                  <a:pt x="0" y="0"/>
                </a:moveTo>
                <a:lnTo>
                  <a:pt x="5862701" y="0"/>
                </a:lnTo>
              </a:path>
            </a:pathLst>
          </a:custGeom>
          <a:ln w="36004">
            <a:solidFill>
              <a:srgbClr val="8DC63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5237" y="8623935"/>
            <a:ext cx="3873500" cy="1066165"/>
          </a:xfrm>
          <a:custGeom>
            <a:avLst/>
            <a:gdLst/>
            <a:ahLst/>
            <a:cxnLst/>
            <a:rect l="l" t="t" r="r" b="b"/>
            <a:pathLst>
              <a:path w="3873500" h="1066165">
                <a:moveTo>
                  <a:pt x="3824490" y="0"/>
                </a:moveTo>
                <a:lnTo>
                  <a:pt x="0" y="218351"/>
                </a:lnTo>
                <a:lnTo>
                  <a:pt x="48374" y="1065809"/>
                </a:lnTo>
                <a:lnTo>
                  <a:pt x="3872877" y="847458"/>
                </a:lnTo>
                <a:lnTo>
                  <a:pt x="3824490" y="0"/>
                </a:lnTo>
                <a:close/>
              </a:path>
            </a:pathLst>
          </a:custGeom>
          <a:solidFill>
            <a:srgbClr val="FFFA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35237" y="8623935"/>
            <a:ext cx="3873500" cy="1066165"/>
          </a:xfrm>
          <a:custGeom>
            <a:avLst/>
            <a:gdLst/>
            <a:ahLst/>
            <a:cxnLst/>
            <a:rect l="l" t="t" r="r" b="b"/>
            <a:pathLst>
              <a:path w="3873500" h="1066165">
                <a:moveTo>
                  <a:pt x="3872877" y="847458"/>
                </a:moveTo>
                <a:lnTo>
                  <a:pt x="48374" y="1065809"/>
                </a:lnTo>
                <a:lnTo>
                  <a:pt x="0" y="218351"/>
                </a:lnTo>
                <a:lnTo>
                  <a:pt x="3824490" y="0"/>
                </a:lnTo>
                <a:lnTo>
                  <a:pt x="3872877" y="847458"/>
                </a:lnTo>
                <a:close/>
              </a:path>
            </a:pathLst>
          </a:custGeom>
          <a:ln w="21285">
            <a:solidFill>
              <a:srgbClr val="E2B7A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420000">
            <a:off x="281265" y="8904517"/>
            <a:ext cx="1050689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</a:pPr>
            <a:r>
              <a:rPr sz="1150" spc="-10" dirty="0">
                <a:solidFill>
                  <a:srgbClr val="F15A22"/>
                </a:solidFill>
                <a:latin typeface="07YasashisaGothicBold"/>
                <a:cs typeface="07YasashisaGothicBold"/>
              </a:rPr>
              <a:t>お問い合わせ▶</a:t>
            </a:r>
            <a:endParaRPr sz="1150" dirty="0">
              <a:latin typeface="07YasashisaGothicBold"/>
              <a:cs typeface="07YasashisaGothicBold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4749" y="1144432"/>
            <a:ext cx="870160" cy="161323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310052" y="1517392"/>
            <a:ext cx="918521" cy="1594497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628" y="8140"/>
            <a:ext cx="7556500" cy="10681335"/>
          </a:xfrm>
          <a:custGeom>
            <a:avLst/>
            <a:gdLst/>
            <a:ahLst/>
            <a:cxnLst/>
            <a:rect l="l" t="t" r="r" b="b"/>
            <a:pathLst>
              <a:path w="7556500" h="10681335">
                <a:moveTo>
                  <a:pt x="0" y="10681195"/>
                </a:moveTo>
                <a:lnTo>
                  <a:pt x="0" y="0"/>
                </a:lnTo>
                <a:lnTo>
                  <a:pt x="7556398" y="0"/>
                </a:lnTo>
              </a:path>
            </a:pathLst>
          </a:custGeom>
          <a:ln w="12725">
            <a:solidFill>
              <a:srgbClr val="05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2B2B02-6B6E-6D5E-213F-5AA8F6CB1364}"/>
              </a:ext>
            </a:extLst>
          </p:cNvPr>
          <p:cNvSpPr txBox="1"/>
          <p:nvPr/>
        </p:nvSpPr>
        <p:spPr>
          <a:xfrm>
            <a:off x="603679" y="9687123"/>
            <a:ext cx="6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>
                <a:latin typeface="07YasashisaGothicBold"/>
              </a:rPr>
              <a:t>※</a:t>
            </a:r>
            <a:r>
              <a:rPr kumimoji="1" lang="ja-JP" altLang="en-US" sz="1400" u="sng" dirty="0">
                <a:latin typeface="07YasashisaGothicBold"/>
              </a:rPr>
              <a:t>この事業は（公財）ライフスポーツ財団の助成金を受けて実施しています。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A50D33D7-FB32-B28C-6F21-D86A8488D216}"/>
              </a:ext>
            </a:extLst>
          </p:cNvPr>
          <p:cNvSpPr/>
          <p:nvPr/>
        </p:nvSpPr>
        <p:spPr>
          <a:xfrm>
            <a:off x="215858" y="5194300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4">
            <a:extLst>
              <a:ext uri="{FF2B5EF4-FFF2-40B4-BE49-F238E27FC236}">
                <a16:creationId xmlns:a16="http://schemas.microsoft.com/office/drawing/2014/main" id="{F61ADD75-5A29-A3D9-8699-F88AC4CE0941}"/>
              </a:ext>
            </a:extLst>
          </p:cNvPr>
          <p:cNvSpPr txBox="1"/>
          <p:nvPr/>
        </p:nvSpPr>
        <p:spPr>
          <a:xfrm>
            <a:off x="273050" y="5304791"/>
            <a:ext cx="304165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 err="1">
                <a:solidFill>
                  <a:srgbClr val="FFFFFF"/>
                </a:solidFill>
                <a:latin typeface="07YasashisaGothicBold"/>
                <a:cs typeface="07YasashisaGothicBold"/>
              </a:rPr>
              <a:t>日程</a:t>
            </a:r>
            <a:endParaRPr sz="950" dirty="0">
              <a:latin typeface="07YasashisaGothicBold"/>
              <a:cs typeface="07YasashisaGothicBold"/>
            </a:endParaRPr>
          </a:p>
        </p:txBody>
      </p:sp>
      <p:sp>
        <p:nvSpPr>
          <p:cNvPr id="38" name="object 49">
            <a:extLst>
              <a:ext uri="{FF2B5EF4-FFF2-40B4-BE49-F238E27FC236}">
                <a16:creationId xmlns:a16="http://schemas.microsoft.com/office/drawing/2014/main" id="{2512B781-3734-E51C-70DF-32966DA32E01}"/>
              </a:ext>
            </a:extLst>
          </p:cNvPr>
          <p:cNvSpPr txBox="1"/>
          <p:nvPr/>
        </p:nvSpPr>
        <p:spPr>
          <a:xfrm>
            <a:off x="4046623" y="5290025"/>
            <a:ext cx="32702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solidFill>
                  <a:srgbClr val="FFFFFF"/>
                </a:solidFill>
                <a:latin typeface="07YasashisaGothicBold"/>
                <a:cs typeface="07YasashisaGothicBold"/>
              </a:rPr>
              <a:t>会 場</a:t>
            </a:r>
            <a:endParaRPr sz="950" dirty="0">
              <a:latin typeface="07YasashisaGothicBold"/>
              <a:cs typeface="07YasashisaGothicBold"/>
            </a:endParaRPr>
          </a:p>
        </p:txBody>
      </p:sp>
      <p:sp>
        <p:nvSpPr>
          <p:cNvPr id="39" name="object 50">
            <a:extLst>
              <a:ext uri="{FF2B5EF4-FFF2-40B4-BE49-F238E27FC236}">
                <a16:creationId xmlns:a16="http://schemas.microsoft.com/office/drawing/2014/main" id="{9A116D31-2BC3-FBF4-141B-09B1EC1B4B17}"/>
              </a:ext>
            </a:extLst>
          </p:cNvPr>
          <p:cNvSpPr txBox="1"/>
          <p:nvPr/>
        </p:nvSpPr>
        <p:spPr>
          <a:xfrm>
            <a:off x="4008243" y="6696574"/>
            <a:ext cx="3873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solidFill>
                  <a:srgbClr val="FFFFFF"/>
                </a:solidFill>
                <a:latin typeface="07YasashisaGothicBold"/>
                <a:cs typeface="07YasashisaGothicBold"/>
              </a:rPr>
              <a:t>参加費</a:t>
            </a:r>
            <a:endParaRPr sz="950" dirty="0">
              <a:latin typeface="07YasashisaGothicBold"/>
              <a:cs typeface="07YasashisaGothicBold"/>
            </a:endParaRPr>
          </a:p>
        </p:txBody>
      </p:sp>
      <p:sp>
        <p:nvSpPr>
          <p:cNvPr id="40" name="object 51">
            <a:extLst>
              <a:ext uri="{FF2B5EF4-FFF2-40B4-BE49-F238E27FC236}">
                <a16:creationId xmlns:a16="http://schemas.microsoft.com/office/drawing/2014/main" id="{C740F69C-F827-BE57-3014-B85E617154B3}"/>
              </a:ext>
            </a:extLst>
          </p:cNvPr>
          <p:cNvSpPr txBox="1"/>
          <p:nvPr/>
        </p:nvSpPr>
        <p:spPr>
          <a:xfrm>
            <a:off x="4048087" y="5747422"/>
            <a:ext cx="32702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solidFill>
                  <a:srgbClr val="FFFFFF"/>
                </a:solidFill>
                <a:latin typeface="07YasashisaGothicBold"/>
                <a:cs typeface="07YasashisaGothicBold"/>
              </a:rPr>
              <a:t>時 間</a:t>
            </a:r>
            <a:endParaRPr sz="950" dirty="0">
              <a:latin typeface="07YasashisaGothicBold"/>
              <a:cs typeface="07YasashisaGothicBold"/>
            </a:endParaRPr>
          </a:p>
        </p:txBody>
      </p:sp>
      <p:sp>
        <p:nvSpPr>
          <p:cNvPr id="41" name="object 52">
            <a:extLst>
              <a:ext uri="{FF2B5EF4-FFF2-40B4-BE49-F238E27FC236}">
                <a16:creationId xmlns:a16="http://schemas.microsoft.com/office/drawing/2014/main" id="{3FE7DB7C-ECDB-A0BE-034D-E0351E709064}"/>
              </a:ext>
            </a:extLst>
          </p:cNvPr>
          <p:cNvSpPr txBox="1"/>
          <p:nvPr/>
        </p:nvSpPr>
        <p:spPr>
          <a:xfrm>
            <a:off x="4046623" y="6169409"/>
            <a:ext cx="327025" cy="33214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478790" algn="l"/>
              </a:tabLst>
            </a:pPr>
            <a:r>
              <a:rPr sz="950" dirty="0">
                <a:solidFill>
                  <a:srgbClr val="FFFFFF"/>
                </a:solidFill>
                <a:latin typeface="07YasashisaGothicBold"/>
                <a:cs typeface="07YasashisaGothicBold"/>
              </a:rPr>
              <a:t>対 </a:t>
            </a:r>
            <a:r>
              <a:rPr sz="950" spc="-50" dirty="0">
                <a:solidFill>
                  <a:srgbClr val="FFFFFF"/>
                </a:solidFill>
                <a:latin typeface="07YasashisaGothicBold"/>
                <a:cs typeface="07YasashisaGothicBold"/>
              </a:rPr>
              <a:t>象</a:t>
            </a:r>
            <a:r>
              <a:rPr sz="950" dirty="0">
                <a:solidFill>
                  <a:srgbClr val="FFFFFF"/>
                </a:solidFill>
                <a:latin typeface="07YasashisaGothicBold"/>
                <a:cs typeface="07YasashisaGothicBold"/>
              </a:rPr>
              <a:t>	</a:t>
            </a:r>
            <a:endParaRPr sz="800" dirty="0">
              <a:latin typeface="A-OTF Jun Pro"/>
              <a:cs typeface="A-OTF Jun Pro"/>
            </a:endParaRPr>
          </a:p>
        </p:txBody>
      </p:sp>
      <p:sp>
        <p:nvSpPr>
          <p:cNvPr id="44" name="object 54">
            <a:extLst>
              <a:ext uri="{FF2B5EF4-FFF2-40B4-BE49-F238E27FC236}">
                <a16:creationId xmlns:a16="http://schemas.microsoft.com/office/drawing/2014/main" id="{559CDA21-2971-1F17-4D1C-D7E39BBC25E1}"/>
              </a:ext>
            </a:extLst>
          </p:cNvPr>
          <p:cNvSpPr txBox="1"/>
          <p:nvPr/>
        </p:nvSpPr>
        <p:spPr>
          <a:xfrm>
            <a:off x="4066340" y="7122811"/>
            <a:ext cx="267536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900" spc="-10" dirty="0">
                <a:solidFill>
                  <a:srgbClr val="FFFFFF"/>
                </a:solidFill>
                <a:latin typeface="07YasashisaGothicBold"/>
                <a:cs typeface="07YasashisaGothicBold"/>
              </a:rPr>
              <a:t>参加条件</a:t>
            </a:r>
            <a:endParaRPr sz="900" dirty="0">
              <a:latin typeface="07YasashisaGothicBold"/>
              <a:cs typeface="07YasashisaGothicBold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8901F87-F10D-4F97-1B65-9E8990C9E4F2}"/>
              </a:ext>
            </a:extLst>
          </p:cNvPr>
          <p:cNvSpPr txBox="1"/>
          <p:nvPr/>
        </p:nvSpPr>
        <p:spPr>
          <a:xfrm>
            <a:off x="4401943" y="7150387"/>
            <a:ext cx="959684" cy="26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ja-JP" altLang="en-US" sz="1100" dirty="0">
                <a:solidFill>
                  <a:srgbClr val="231F20"/>
                </a:solidFill>
                <a:latin typeface="Jun34Pro-Medium"/>
                <a:cs typeface="Jun34Pro-Medium"/>
              </a:rPr>
              <a:t>親子で参加</a:t>
            </a:r>
            <a:endParaRPr lang="ja-JP" altLang="en-US" sz="1100" dirty="0">
              <a:latin typeface="A-OTF Jun Pro"/>
              <a:cs typeface="A-OTF Jun Pro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0901F2B-3FA6-ADBA-5577-436A05FA5929}"/>
              </a:ext>
            </a:extLst>
          </p:cNvPr>
          <p:cNvSpPr txBox="1"/>
          <p:nvPr/>
        </p:nvSpPr>
        <p:spPr>
          <a:xfrm>
            <a:off x="746980" y="233816"/>
            <a:ext cx="39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tx1"/>
                </a:solidFill>
              </a:rPr>
              <a:t>1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4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g object 16">
            <a:extLst>
              <a:ext uri="{FF2B5EF4-FFF2-40B4-BE49-F238E27FC236}">
                <a16:creationId xmlns:a16="http://schemas.microsoft.com/office/drawing/2014/main" id="{67FFEA07-1B49-3C4A-62B8-1F61AC73A298}"/>
              </a:ext>
            </a:extLst>
          </p:cNvPr>
          <p:cNvSpPr/>
          <p:nvPr/>
        </p:nvSpPr>
        <p:spPr>
          <a:xfrm>
            <a:off x="0" y="0"/>
            <a:ext cx="7559040" cy="10689590"/>
          </a:xfrm>
          <a:custGeom>
            <a:avLst/>
            <a:gdLst/>
            <a:ahLst/>
            <a:cxnLst/>
            <a:rect l="l" t="t" r="r" b="b"/>
            <a:pathLst>
              <a:path w="7559040" h="10689590">
                <a:moveTo>
                  <a:pt x="7559027" y="0"/>
                </a:moveTo>
                <a:lnTo>
                  <a:pt x="0" y="0"/>
                </a:lnTo>
                <a:lnTo>
                  <a:pt x="0" y="10689336"/>
                </a:lnTo>
                <a:lnTo>
                  <a:pt x="7559027" y="10689336"/>
                </a:lnTo>
                <a:lnTo>
                  <a:pt x="755902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17">
            <a:extLst>
              <a:ext uri="{FF2B5EF4-FFF2-40B4-BE49-F238E27FC236}">
                <a16:creationId xmlns:a16="http://schemas.microsoft.com/office/drawing/2014/main" id="{8B7C7D6C-DC03-52A3-0899-88AAF8352F84}"/>
              </a:ext>
            </a:extLst>
          </p:cNvPr>
          <p:cNvSpPr/>
          <p:nvPr/>
        </p:nvSpPr>
        <p:spPr>
          <a:xfrm>
            <a:off x="0" y="4246124"/>
            <a:ext cx="7559040" cy="6443345"/>
          </a:xfrm>
          <a:custGeom>
            <a:avLst/>
            <a:gdLst/>
            <a:ahLst/>
            <a:cxnLst/>
            <a:rect l="l" t="t" r="r" b="b"/>
            <a:pathLst>
              <a:path w="7559040" h="6443345">
                <a:moveTo>
                  <a:pt x="3754184" y="0"/>
                </a:moveTo>
                <a:lnTo>
                  <a:pt x="2170956" y="13682"/>
                </a:lnTo>
                <a:lnTo>
                  <a:pt x="1234672" y="109458"/>
                </a:lnTo>
                <a:lnTo>
                  <a:pt x="577648" y="369421"/>
                </a:lnTo>
                <a:lnTo>
                  <a:pt x="0" y="761707"/>
                </a:lnTo>
                <a:lnTo>
                  <a:pt x="0" y="6443211"/>
                </a:lnTo>
                <a:lnTo>
                  <a:pt x="7559026" y="6443211"/>
                </a:lnTo>
                <a:lnTo>
                  <a:pt x="7559026" y="780087"/>
                </a:lnTo>
                <a:lnTo>
                  <a:pt x="7486606" y="738842"/>
                </a:lnTo>
                <a:lnTo>
                  <a:pt x="6755151" y="437832"/>
                </a:lnTo>
                <a:lnTo>
                  <a:pt x="5516378" y="136822"/>
                </a:lnTo>
                <a:lnTo>
                  <a:pt x="3754184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19">
            <a:extLst>
              <a:ext uri="{FF2B5EF4-FFF2-40B4-BE49-F238E27FC236}">
                <a16:creationId xmlns:a16="http://schemas.microsoft.com/office/drawing/2014/main" id="{EE1EF635-1054-620D-7AAA-D0B031D970A7}"/>
              </a:ext>
            </a:extLst>
          </p:cNvPr>
          <p:cNvSpPr/>
          <p:nvPr/>
        </p:nvSpPr>
        <p:spPr>
          <a:xfrm>
            <a:off x="0" y="3865126"/>
            <a:ext cx="7559040" cy="6108700"/>
          </a:xfrm>
          <a:custGeom>
            <a:avLst/>
            <a:gdLst/>
            <a:ahLst/>
            <a:cxnLst/>
            <a:rect l="l" t="t" r="r" b="b"/>
            <a:pathLst>
              <a:path w="7559040" h="6108700">
                <a:moveTo>
                  <a:pt x="3754184" y="0"/>
                </a:moveTo>
                <a:lnTo>
                  <a:pt x="2170956" y="12355"/>
                </a:lnTo>
                <a:lnTo>
                  <a:pt x="1234672" y="98840"/>
                </a:lnTo>
                <a:lnTo>
                  <a:pt x="577648" y="333588"/>
                </a:lnTo>
                <a:lnTo>
                  <a:pt x="0" y="687823"/>
                </a:lnTo>
                <a:lnTo>
                  <a:pt x="0" y="6108407"/>
                </a:lnTo>
                <a:lnTo>
                  <a:pt x="7559026" y="6108407"/>
                </a:lnTo>
                <a:lnTo>
                  <a:pt x="7559026" y="704420"/>
                </a:lnTo>
                <a:lnTo>
                  <a:pt x="7486606" y="667176"/>
                </a:lnTo>
                <a:lnTo>
                  <a:pt x="6755151" y="395363"/>
                </a:lnTo>
                <a:lnTo>
                  <a:pt x="5516378" y="123551"/>
                </a:lnTo>
                <a:lnTo>
                  <a:pt x="3754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bg object 20">
            <a:extLst>
              <a:ext uri="{FF2B5EF4-FFF2-40B4-BE49-F238E27FC236}">
                <a16:creationId xmlns:a16="http://schemas.microsoft.com/office/drawing/2014/main" id="{9DB33A82-5F0A-686C-8FBC-08EADEC062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9795" y="2150414"/>
            <a:ext cx="1943505" cy="1943499"/>
          </a:xfrm>
          <a:prstGeom prst="rect">
            <a:avLst/>
          </a:prstGeom>
        </p:spPr>
      </p:pic>
      <p:pic>
        <p:nvPicPr>
          <p:cNvPr id="73" name="bg object 21">
            <a:extLst>
              <a:ext uri="{FF2B5EF4-FFF2-40B4-BE49-F238E27FC236}">
                <a16:creationId xmlns:a16="http://schemas.microsoft.com/office/drawing/2014/main" id="{72B82A01-7FED-5EEC-3A59-1B98E3C548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824" y="1911612"/>
            <a:ext cx="2088514" cy="2088502"/>
          </a:xfrm>
          <a:prstGeom prst="rect">
            <a:avLst/>
          </a:prstGeom>
        </p:spPr>
      </p:pic>
      <p:pic>
        <p:nvPicPr>
          <p:cNvPr id="75" name="bg object 22">
            <a:extLst>
              <a:ext uri="{FF2B5EF4-FFF2-40B4-BE49-F238E27FC236}">
                <a16:creationId xmlns:a16="http://schemas.microsoft.com/office/drawing/2014/main" id="{6AC9A872-70D2-47C4-2FE1-670AF859AF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6586" y="20772"/>
            <a:ext cx="2032000" cy="2032000"/>
          </a:xfrm>
          <a:prstGeom prst="rect">
            <a:avLst/>
          </a:prstGeom>
        </p:spPr>
      </p:pic>
      <p:sp>
        <p:nvSpPr>
          <p:cNvPr id="81" name="object 53">
            <a:extLst>
              <a:ext uri="{FF2B5EF4-FFF2-40B4-BE49-F238E27FC236}">
                <a16:creationId xmlns:a16="http://schemas.microsoft.com/office/drawing/2014/main" id="{7C8E4D74-F347-9F4F-F701-0C68FFAB8CCD}"/>
              </a:ext>
            </a:extLst>
          </p:cNvPr>
          <p:cNvSpPr/>
          <p:nvPr/>
        </p:nvSpPr>
        <p:spPr>
          <a:xfrm>
            <a:off x="4009819" y="6565900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3">
            <a:extLst>
              <a:ext uri="{FF2B5EF4-FFF2-40B4-BE49-F238E27FC236}">
                <a16:creationId xmlns:a16="http://schemas.microsoft.com/office/drawing/2014/main" id="{073D6EA0-A409-F612-B92D-766B440CD45D}"/>
              </a:ext>
            </a:extLst>
          </p:cNvPr>
          <p:cNvSpPr/>
          <p:nvPr/>
        </p:nvSpPr>
        <p:spPr>
          <a:xfrm>
            <a:off x="4007932" y="6109335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53">
            <a:extLst>
              <a:ext uri="{FF2B5EF4-FFF2-40B4-BE49-F238E27FC236}">
                <a16:creationId xmlns:a16="http://schemas.microsoft.com/office/drawing/2014/main" id="{793DB98B-1D17-73AA-013E-8AC48A87E685}"/>
              </a:ext>
            </a:extLst>
          </p:cNvPr>
          <p:cNvSpPr/>
          <p:nvPr/>
        </p:nvSpPr>
        <p:spPr>
          <a:xfrm>
            <a:off x="4007932" y="5652770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58892E7C-715D-3513-F24F-03F1AA99C285}"/>
              </a:ext>
            </a:extLst>
          </p:cNvPr>
          <p:cNvSpPr/>
          <p:nvPr/>
        </p:nvSpPr>
        <p:spPr>
          <a:xfrm>
            <a:off x="4003084" y="5195570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09765" y="5170226"/>
            <a:ext cx="2680970" cy="449482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350" spc="-5" dirty="0">
                <a:solidFill>
                  <a:srgbClr val="231F20"/>
                </a:solidFill>
                <a:latin typeface="Jun34Pro-Medium"/>
                <a:cs typeface="Jun34Pro-Medium"/>
              </a:rPr>
              <a:t>長岡京市西山公園体育館 小体育館</a:t>
            </a:r>
            <a:endParaRPr sz="1350" dirty="0">
              <a:latin typeface="Jun34Pro-Medium"/>
              <a:cs typeface="Jun34Pro-Medium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800" spc="-70" dirty="0">
                <a:solidFill>
                  <a:srgbClr val="231F20"/>
                </a:solidFill>
                <a:latin typeface="A-OTF Jun Pro"/>
                <a:cs typeface="A-OTF Jun Pro"/>
              </a:rPr>
              <a:t>(〒</a:t>
            </a:r>
            <a:r>
              <a:rPr sz="800" dirty="0">
                <a:solidFill>
                  <a:srgbClr val="231F20"/>
                </a:solidFill>
                <a:latin typeface="A-OTF Jun Pro"/>
                <a:cs typeface="A-OTF Jun Pro"/>
              </a:rPr>
              <a:t>617-0812</a:t>
            </a:r>
            <a:r>
              <a:rPr sz="800" spc="10" dirty="0">
                <a:solidFill>
                  <a:srgbClr val="231F20"/>
                </a:solidFill>
                <a:latin typeface="A-OTF Jun Pro"/>
                <a:cs typeface="A-OTF Jun Pro"/>
              </a:rPr>
              <a:t> 長岡京市長法寺谷山</a:t>
            </a:r>
            <a:r>
              <a:rPr sz="800" dirty="0">
                <a:solidFill>
                  <a:srgbClr val="231F20"/>
                </a:solidFill>
                <a:latin typeface="A-OTF Jun Pro"/>
                <a:cs typeface="A-OTF Jun Pro"/>
              </a:rPr>
              <a:t>1</a:t>
            </a:r>
            <a:r>
              <a:rPr sz="800" spc="235" dirty="0">
                <a:solidFill>
                  <a:srgbClr val="231F20"/>
                </a:solidFill>
                <a:latin typeface="A-OTF Jun Pro"/>
                <a:cs typeface="A-OTF Jun Pro"/>
              </a:rPr>
              <a:t> </a:t>
            </a:r>
            <a:r>
              <a:rPr sz="800" dirty="0">
                <a:solidFill>
                  <a:srgbClr val="231F20"/>
                </a:solidFill>
                <a:latin typeface="A-OTF Jun Pro"/>
                <a:cs typeface="A-OTF Jun Pro"/>
              </a:rPr>
              <a:t>TEL.075-953-</a:t>
            </a:r>
            <a:r>
              <a:rPr sz="800" spc="-10" dirty="0">
                <a:solidFill>
                  <a:srgbClr val="231F20"/>
                </a:solidFill>
                <a:latin typeface="A-OTF Jun Pro"/>
                <a:cs typeface="A-OTF Jun Pro"/>
              </a:rPr>
              <a:t>1161)</a:t>
            </a:r>
            <a:endParaRPr sz="800" dirty="0">
              <a:latin typeface="A-OTF Jun Pro"/>
              <a:cs typeface="A-OTF Jun Pr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9642" y="123062"/>
            <a:ext cx="984250" cy="984250"/>
            <a:chOff x="499642" y="123062"/>
            <a:chExt cx="984250" cy="984250"/>
          </a:xfrm>
        </p:grpSpPr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667" y="137910"/>
              <a:ext cx="954074" cy="9542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9642" y="123062"/>
              <a:ext cx="984250" cy="984250"/>
            </a:xfrm>
            <a:custGeom>
              <a:avLst/>
              <a:gdLst/>
              <a:ahLst/>
              <a:cxnLst/>
              <a:rect l="l" t="t" r="r" b="b"/>
              <a:pathLst>
                <a:path w="984250" h="984250">
                  <a:moveTo>
                    <a:pt x="505574" y="0"/>
                  </a:moveTo>
                  <a:lnTo>
                    <a:pt x="458193" y="956"/>
                  </a:lnTo>
                  <a:lnTo>
                    <a:pt x="411949" y="6323"/>
                  </a:lnTo>
                  <a:lnTo>
                    <a:pt x="367057" y="15897"/>
                  </a:lnTo>
                  <a:lnTo>
                    <a:pt x="323728" y="29476"/>
                  </a:lnTo>
                  <a:lnTo>
                    <a:pt x="282178" y="46859"/>
                  </a:lnTo>
                  <a:lnTo>
                    <a:pt x="242619" y="67843"/>
                  </a:lnTo>
                  <a:lnTo>
                    <a:pt x="205265" y="92227"/>
                  </a:lnTo>
                  <a:lnTo>
                    <a:pt x="170330" y="119808"/>
                  </a:lnTo>
                  <a:lnTo>
                    <a:pt x="138027" y="150383"/>
                  </a:lnTo>
                  <a:lnTo>
                    <a:pt x="108570" y="183752"/>
                  </a:lnTo>
                  <a:lnTo>
                    <a:pt x="82173" y="219712"/>
                  </a:lnTo>
                  <a:lnTo>
                    <a:pt x="59049" y="258060"/>
                  </a:lnTo>
                  <a:lnTo>
                    <a:pt x="39411" y="298595"/>
                  </a:lnTo>
                  <a:lnTo>
                    <a:pt x="23474" y="341115"/>
                  </a:lnTo>
                  <a:lnTo>
                    <a:pt x="11451" y="385417"/>
                  </a:lnTo>
                  <a:lnTo>
                    <a:pt x="3555" y="431300"/>
                  </a:lnTo>
                  <a:lnTo>
                    <a:pt x="0" y="478561"/>
                  </a:lnTo>
                  <a:lnTo>
                    <a:pt x="958" y="525946"/>
                  </a:lnTo>
                  <a:lnTo>
                    <a:pt x="6327" y="572192"/>
                  </a:lnTo>
                  <a:lnTo>
                    <a:pt x="15938" y="617198"/>
                  </a:lnTo>
                  <a:lnTo>
                    <a:pt x="29485" y="660417"/>
                  </a:lnTo>
                  <a:lnTo>
                    <a:pt x="46870" y="701968"/>
                  </a:lnTo>
                  <a:lnTo>
                    <a:pt x="67856" y="741527"/>
                  </a:lnTo>
                  <a:lnTo>
                    <a:pt x="92241" y="778881"/>
                  </a:lnTo>
                  <a:lnTo>
                    <a:pt x="119823" y="813815"/>
                  </a:lnTo>
                  <a:lnTo>
                    <a:pt x="150400" y="846116"/>
                  </a:lnTo>
                  <a:lnTo>
                    <a:pt x="183769" y="875572"/>
                  </a:lnTo>
                  <a:lnTo>
                    <a:pt x="219730" y="901968"/>
                  </a:lnTo>
                  <a:lnTo>
                    <a:pt x="258078" y="925090"/>
                  </a:lnTo>
                  <a:lnTo>
                    <a:pt x="298613" y="944727"/>
                  </a:lnTo>
                  <a:lnTo>
                    <a:pt x="341132" y="960663"/>
                  </a:lnTo>
                  <a:lnTo>
                    <a:pt x="385434" y="972685"/>
                  </a:lnTo>
                  <a:lnTo>
                    <a:pt x="431315" y="980580"/>
                  </a:lnTo>
                  <a:lnTo>
                    <a:pt x="478574" y="984135"/>
                  </a:lnTo>
                  <a:lnTo>
                    <a:pt x="525954" y="983178"/>
                  </a:lnTo>
                  <a:lnTo>
                    <a:pt x="572198" y="977812"/>
                  </a:lnTo>
                  <a:lnTo>
                    <a:pt x="617090" y="968237"/>
                  </a:lnTo>
                  <a:lnTo>
                    <a:pt x="660418" y="954657"/>
                  </a:lnTo>
                  <a:lnTo>
                    <a:pt x="661780" y="954087"/>
                  </a:lnTo>
                  <a:lnTo>
                    <a:pt x="479399" y="954087"/>
                  </a:lnTo>
                  <a:lnTo>
                    <a:pt x="432290" y="950404"/>
                  </a:lnTo>
                  <a:lnTo>
                    <a:pt x="386656" y="942133"/>
                  </a:lnTo>
                  <a:lnTo>
                    <a:pt x="342725" y="929517"/>
                  </a:lnTo>
                  <a:lnTo>
                    <a:pt x="300723" y="912794"/>
                  </a:lnTo>
                  <a:lnTo>
                    <a:pt x="260878" y="892206"/>
                  </a:lnTo>
                  <a:lnTo>
                    <a:pt x="223418" y="867993"/>
                  </a:lnTo>
                  <a:lnTo>
                    <a:pt x="188571" y="840395"/>
                  </a:lnTo>
                  <a:lnTo>
                    <a:pt x="156564" y="809653"/>
                  </a:lnTo>
                  <a:lnTo>
                    <a:pt x="127624" y="776008"/>
                  </a:lnTo>
                  <a:lnTo>
                    <a:pt x="101979" y="739699"/>
                  </a:lnTo>
                  <a:lnTo>
                    <a:pt x="79857" y="700967"/>
                  </a:lnTo>
                  <a:lnTo>
                    <a:pt x="61484" y="660054"/>
                  </a:lnTo>
                  <a:lnTo>
                    <a:pt x="47064" y="617087"/>
                  </a:lnTo>
                  <a:lnTo>
                    <a:pt x="36901" y="572642"/>
                  </a:lnTo>
                  <a:lnTo>
                    <a:pt x="31144" y="526624"/>
                  </a:lnTo>
                  <a:lnTo>
                    <a:pt x="30048" y="479386"/>
                  </a:lnTo>
                  <a:lnTo>
                    <a:pt x="33733" y="432280"/>
                  </a:lnTo>
                  <a:lnTo>
                    <a:pt x="42005" y="386647"/>
                  </a:lnTo>
                  <a:lnTo>
                    <a:pt x="54623" y="342717"/>
                  </a:lnTo>
                  <a:lnTo>
                    <a:pt x="71346" y="300715"/>
                  </a:lnTo>
                  <a:lnTo>
                    <a:pt x="91934" y="260871"/>
                  </a:lnTo>
                  <a:lnTo>
                    <a:pt x="116148" y="223412"/>
                  </a:lnTo>
                  <a:lnTo>
                    <a:pt x="143745" y="188565"/>
                  </a:lnTo>
                  <a:lnTo>
                    <a:pt x="174486" y="156557"/>
                  </a:lnTo>
                  <a:lnTo>
                    <a:pt x="208131" y="127617"/>
                  </a:lnTo>
                  <a:lnTo>
                    <a:pt x="244439" y="101973"/>
                  </a:lnTo>
                  <a:lnTo>
                    <a:pt x="283170" y="79851"/>
                  </a:lnTo>
                  <a:lnTo>
                    <a:pt x="324083" y="61479"/>
                  </a:lnTo>
                  <a:lnTo>
                    <a:pt x="366937" y="47085"/>
                  </a:lnTo>
                  <a:lnTo>
                    <a:pt x="411493" y="36897"/>
                  </a:lnTo>
                  <a:lnTo>
                    <a:pt x="457511" y="31142"/>
                  </a:lnTo>
                  <a:lnTo>
                    <a:pt x="504748" y="30048"/>
                  </a:lnTo>
                  <a:lnTo>
                    <a:pt x="660555" y="30048"/>
                  </a:lnTo>
                  <a:lnTo>
                    <a:pt x="643011" y="23472"/>
                  </a:lnTo>
                  <a:lnTo>
                    <a:pt x="598710" y="11450"/>
                  </a:lnTo>
                  <a:lnTo>
                    <a:pt x="552831" y="3554"/>
                  </a:lnTo>
                  <a:lnTo>
                    <a:pt x="505574" y="0"/>
                  </a:lnTo>
                  <a:close/>
                </a:path>
                <a:path w="984250" h="984250">
                  <a:moveTo>
                    <a:pt x="660555" y="30048"/>
                  </a:moveTo>
                  <a:lnTo>
                    <a:pt x="504748" y="30048"/>
                  </a:lnTo>
                  <a:lnTo>
                    <a:pt x="551855" y="33733"/>
                  </a:lnTo>
                  <a:lnTo>
                    <a:pt x="597487" y="42004"/>
                  </a:lnTo>
                  <a:lnTo>
                    <a:pt x="641418" y="54622"/>
                  </a:lnTo>
                  <a:lnTo>
                    <a:pt x="683419" y="71344"/>
                  </a:lnTo>
                  <a:lnTo>
                    <a:pt x="723263" y="91932"/>
                  </a:lnTo>
                  <a:lnTo>
                    <a:pt x="760723" y="116144"/>
                  </a:lnTo>
                  <a:lnTo>
                    <a:pt x="795570" y="143741"/>
                  </a:lnTo>
                  <a:lnTo>
                    <a:pt x="827578" y="174482"/>
                  </a:lnTo>
                  <a:lnTo>
                    <a:pt x="856517" y="208126"/>
                  </a:lnTo>
                  <a:lnTo>
                    <a:pt x="882162" y="244434"/>
                  </a:lnTo>
                  <a:lnTo>
                    <a:pt x="904284" y="283164"/>
                  </a:lnTo>
                  <a:lnTo>
                    <a:pt x="922656" y="324077"/>
                  </a:lnTo>
                  <a:lnTo>
                    <a:pt x="937076" y="367047"/>
                  </a:lnTo>
                  <a:lnTo>
                    <a:pt x="947238" y="411490"/>
                  </a:lnTo>
                  <a:lnTo>
                    <a:pt x="952993" y="457508"/>
                  </a:lnTo>
                  <a:lnTo>
                    <a:pt x="954087" y="504748"/>
                  </a:lnTo>
                  <a:lnTo>
                    <a:pt x="950404" y="551855"/>
                  </a:lnTo>
                  <a:lnTo>
                    <a:pt x="942133" y="597487"/>
                  </a:lnTo>
                  <a:lnTo>
                    <a:pt x="929517" y="641417"/>
                  </a:lnTo>
                  <a:lnTo>
                    <a:pt x="912794" y="683417"/>
                  </a:lnTo>
                  <a:lnTo>
                    <a:pt x="892206" y="723261"/>
                  </a:lnTo>
                  <a:lnTo>
                    <a:pt x="867993" y="760720"/>
                  </a:lnTo>
                  <a:lnTo>
                    <a:pt x="840396" y="795566"/>
                  </a:lnTo>
                  <a:lnTo>
                    <a:pt x="809655" y="827573"/>
                  </a:lnTo>
                  <a:lnTo>
                    <a:pt x="776010" y="856512"/>
                  </a:lnTo>
                  <a:lnTo>
                    <a:pt x="739702" y="882157"/>
                  </a:lnTo>
                  <a:lnTo>
                    <a:pt x="700972" y="904279"/>
                  </a:lnTo>
                  <a:lnTo>
                    <a:pt x="660059" y="922651"/>
                  </a:lnTo>
                  <a:lnTo>
                    <a:pt x="617205" y="937045"/>
                  </a:lnTo>
                  <a:lnTo>
                    <a:pt x="572650" y="947234"/>
                  </a:lnTo>
                  <a:lnTo>
                    <a:pt x="526635" y="952991"/>
                  </a:lnTo>
                  <a:lnTo>
                    <a:pt x="479399" y="954087"/>
                  </a:lnTo>
                  <a:lnTo>
                    <a:pt x="661780" y="954087"/>
                  </a:lnTo>
                  <a:lnTo>
                    <a:pt x="701967" y="937273"/>
                  </a:lnTo>
                  <a:lnTo>
                    <a:pt x="741526" y="916288"/>
                  </a:lnTo>
                  <a:lnTo>
                    <a:pt x="778879" y="891904"/>
                  </a:lnTo>
                  <a:lnTo>
                    <a:pt x="813813" y="864323"/>
                  </a:lnTo>
                  <a:lnTo>
                    <a:pt x="846115" y="833746"/>
                  </a:lnTo>
                  <a:lnTo>
                    <a:pt x="875572" y="800377"/>
                  </a:lnTo>
                  <a:lnTo>
                    <a:pt x="901969" y="764417"/>
                  </a:lnTo>
                  <a:lnTo>
                    <a:pt x="925093" y="726069"/>
                  </a:lnTo>
                  <a:lnTo>
                    <a:pt x="944731" y="685534"/>
                  </a:lnTo>
                  <a:lnTo>
                    <a:pt x="960669" y="643015"/>
                  </a:lnTo>
                  <a:lnTo>
                    <a:pt x="972693" y="598714"/>
                  </a:lnTo>
                  <a:lnTo>
                    <a:pt x="980591" y="552833"/>
                  </a:lnTo>
                  <a:lnTo>
                    <a:pt x="984148" y="505574"/>
                  </a:lnTo>
                  <a:lnTo>
                    <a:pt x="983189" y="458189"/>
                  </a:lnTo>
                  <a:lnTo>
                    <a:pt x="977820" y="411942"/>
                  </a:lnTo>
                  <a:lnTo>
                    <a:pt x="968207" y="366933"/>
                  </a:lnTo>
                  <a:lnTo>
                    <a:pt x="954661" y="323718"/>
                  </a:lnTo>
                  <a:lnTo>
                    <a:pt x="937275" y="282166"/>
                  </a:lnTo>
                  <a:lnTo>
                    <a:pt x="916289" y="242607"/>
                  </a:lnTo>
                  <a:lnTo>
                    <a:pt x="891903" y="205254"/>
                  </a:lnTo>
                  <a:lnTo>
                    <a:pt x="864320" y="170320"/>
                  </a:lnTo>
                  <a:lnTo>
                    <a:pt x="833743" y="138018"/>
                  </a:lnTo>
                  <a:lnTo>
                    <a:pt x="800373" y="108563"/>
                  </a:lnTo>
                  <a:lnTo>
                    <a:pt x="764412" y="82167"/>
                  </a:lnTo>
                  <a:lnTo>
                    <a:pt x="726064" y="59044"/>
                  </a:lnTo>
                  <a:lnTo>
                    <a:pt x="685529" y="39408"/>
                  </a:lnTo>
                  <a:lnTo>
                    <a:pt x="660555" y="30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 rot="60000">
            <a:off x="1270988" y="572309"/>
            <a:ext cx="16344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dirty="0">
                <a:solidFill>
                  <a:srgbClr val="231F20"/>
                </a:solidFill>
                <a:latin typeface="ShinGoPro-DeBold"/>
                <a:cs typeface="ShinGoPro-DeBold"/>
              </a:rPr>
              <a:t>回</a:t>
            </a:r>
            <a:endParaRPr sz="900">
              <a:latin typeface="ShinGoPro-DeBold"/>
              <a:cs typeface="ShinGoPro-DeBold"/>
            </a:endParaRPr>
          </a:p>
        </p:txBody>
      </p:sp>
      <p:sp>
        <p:nvSpPr>
          <p:cNvPr id="7" name="object 7"/>
          <p:cNvSpPr txBox="1"/>
          <p:nvPr/>
        </p:nvSpPr>
        <p:spPr>
          <a:xfrm rot="60000">
            <a:off x="767726" y="807716"/>
            <a:ext cx="451009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spc="175" dirty="0">
                <a:solidFill>
                  <a:srgbClr val="26247B"/>
                </a:solidFill>
                <a:latin typeface="07YasashisaGothicBold"/>
                <a:cs typeface="07YasashisaGothicBold"/>
              </a:rPr>
              <a:t>京都</a:t>
            </a:r>
            <a:endParaRPr sz="1400">
              <a:latin typeface="07YasashisaGothicBold"/>
              <a:cs typeface="07YasashisaGothicBold"/>
            </a:endParaRPr>
          </a:p>
        </p:txBody>
      </p:sp>
      <p:sp>
        <p:nvSpPr>
          <p:cNvPr id="8" name="object 8"/>
          <p:cNvSpPr txBox="1"/>
          <p:nvPr/>
        </p:nvSpPr>
        <p:spPr>
          <a:xfrm rot="60000">
            <a:off x="521677" y="559836"/>
            <a:ext cx="182333" cy="1143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900" b="1" spc="-260" dirty="0">
                <a:solidFill>
                  <a:srgbClr val="231F20"/>
                </a:solidFill>
                <a:latin typeface="ShinGoPro-DeBold"/>
                <a:cs typeface="ShinGoPro-DeBold"/>
              </a:rPr>
              <a:t>第</a:t>
            </a:r>
            <a:endParaRPr sz="900">
              <a:latin typeface="ShinGoPro-DeBold"/>
              <a:cs typeface="ShinGoPro-DeBold"/>
            </a:endParaRPr>
          </a:p>
        </p:txBody>
      </p:sp>
      <p:sp>
        <p:nvSpPr>
          <p:cNvPr id="9" name="object 9"/>
          <p:cNvSpPr txBox="1"/>
          <p:nvPr/>
        </p:nvSpPr>
        <p:spPr>
          <a:xfrm rot="60000">
            <a:off x="833272" y="109741"/>
            <a:ext cx="325201" cy="73161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r>
              <a:rPr lang="en-US" altLang="ja-JP" sz="4150" b="1" dirty="0">
                <a:solidFill>
                  <a:schemeClr val="tx1"/>
                </a:solidFill>
                <a:latin typeface="07YasashisaGothicBold"/>
                <a:cs typeface="ShinGoPro-Ultra"/>
              </a:rPr>
              <a:t>3</a:t>
            </a:r>
            <a:endParaRPr sz="4150" b="1" dirty="0">
              <a:solidFill>
                <a:schemeClr val="tx1"/>
              </a:solidFill>
              <a:latin typeface="07YasashisaGothicBold"/>
              <a:cs typeface="ShinGoPro-Ultr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158" y="185183"/>
            <a:ext cx="7063105" cy="4128770"/>
            <a:chOff x="203158" y="185183"/>
            <a:chExt cx="7063105" cy="4128770"/>
          </a:xfrm>
        </p:grpSpPr>
        <p:sp>
          <p:nvSpPr>
            <p:cNvPr id="11" name="object 11"/>
            <p:cNvSpPr/>
            <p:nvPr/>
          </p:nvSpPr>
          <p:spPr>
            <a:xfrm>
              <a:off x="6820839" y="1717250"/>
              <a:ext cx="291465" cy="302895"/>
            </a:xfrm>
            <a:custGeom>
              <a:avLst/>
              <a:gdLst/>
              <a:ahLst/>
              <a:cxnLst/>
              <a:rect l="l" t="t" r="r" b="b"/>
              <a:pathLst>
                <a:path w="291465" h="302894">
                  <a:moveTo>
                    <a:pt x="108076" y="0"/>
                  </a:moveTo>
                  <a:lnTo>
                    <a:pt x="110604" y="115608"/>
                  </a:lnTo>
                  <a:lnTo>
                    <a:pt x="0" y="152552"/>
                  </a:lnTo>
                  <a:lnTo>
                    <a:pt x="109626" y="187439"/>
                  </a:lnTo>
                  <a:lnTo>
                    <a:pt x="108394" y="302450"/>
                  </a:lnTo>
                  <a:lnTo>
                    <a:pt x="178130" y="209003"/>
                  </a:lnTo>
                  <a:lnTo>
                    <a:pt x="287108" y="247637"/>
                  </a:lnTo>
                  <a:lnTo>
                    <a:pt x="218795" y="153149"/>
                  </a:lnTo>
                  <a:lnTo>
                    <a:pt x="290982" y="56286"/>
                  </a:lnTo>
                  <a:lnTo>
                    <a:pt x="176390" y="94500"/>
                  </a:lnTo>
                  <a:lnTo>
                    <a:pt x="108076" y="0"/>
                  </a:lnTo>
                  <a:close/>
                </a:path>
              </a:pathLst>
            </a:custGeom>
            <a:solidFill>
              <a:srgbClr val="F79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9818" y="2367189"/>
              <a:ext cx="205739" cy="2138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858" y="900488"/>
              <a:ext cx="205740" cy="2138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0165" y="4099735"/>
              <a:ext cx="205752" cy="2138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7429" y="231623"/>
              <a:ext cx="205739" cy="2138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3158" y="1569359"/>
              <a:ext cx="205740" cy="2138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0465" y="353236"/>
              <a:ext cx="205752" cy="21384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958" y="3948488"/>
              <a:ext cx="205740" cy="21384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89037" y="185183"/>
              <a:ext cx="291465" cy="302895"/>
            </a:xfrm>
            <a:custGeom>
              <a:avLst/>
              <a:gdLst/>
              <a:ahLst/>
              <a:cxnLst/>
              <a:rect l="l" t="t" r="r" b="b"/>
              <a:pathLst>
                <a:path w="291464" h="302895">
                  <a:moveTo>
                    <a:pt x="108076" y="0"/>
                  </a:moveTo>
                  <a:lnTo>
                    <a:pt x="110604" y="115595"/>
                  </a:lnTo>
                  <a:lnTo>
                    <a:pt x="0" y="152552"/>
                  </a:lnTo>
                  <a:lnTo>
                    <a:pt x="109626" y="187439"/>
                  </a:lnTo>
                  <a:lnTo>
                    <a:pt x="108394" y="302437"/>
                  </a:lnTo>
                  <a:lnTo>
                    <a:pt x="178130" y="209003"/>
                  </a:lnTo>
                  <a:lnTo>
                    <a:pt x="287108" y="247637"/>
                  </a:lnTo>
                  <a:lnTo>
                    <a:pt x="218795" y="153149"/>
                  </a:lnTo>
                  <a:lnTo>
                    <a:pt x="290982" y="56286"/>
                  </a:lnTo>
                  <a:lnTo>
                    <a:pt x="176390" y="94500"/>
                  </a:lnTo>
                  <a:lnTo>
                    <a:pt x="108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27506" y="247629"/>
              <a:ext cx="187109" cy="1944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707" y="1530564"/>
              <a:ext cx="187109" cy="1944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99143" y="934780"/>
              <a:ext cx="162039" cy="1684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19162" y="1128257"/>
              <a:ext cx="230276" cy="2306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86278" y="1489345"/>
              <a:ext cx="162051" cy="1684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37523" y="390621"/>
              <a:ext cx="162051" cy="16841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480966" y="5712644"/>
            <a:ext cx="11728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5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10</a:t>
            </a:r>
            <a:r>
              <a:rPr sz="15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:</a:t>
            </a:r>
            <a:r>
              <a:rPr lang="en-US" altLang="ja-JP" sz="15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15</a:t>
            </a:r>
            <a:r>
              <a:rPr sz="15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～1</a:t>
            </a:r>
            <a:r>
              <a:rPr lang="en-US" altLang="ja-JP" sz="15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1</a:t>
            </a:r>
            <a:r>
              <a:rPr sz="15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:</a:t>
            </a:r>
            <a:r>
              <a:rPr lang="en-US" altLang="ja-JP" sz="15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15</a:t>
            </a:r>
            <a:endParaRPr sz="1500" dirty="0">
              <a:latin typeface="Jun501Pro-Bold"/>
              <a:cs typeface="Jun501Pro-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80966" y="6565900"/>
            <a:ext cx="230632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Jun34Pro-Medium"/>
                <a:cs typeface="Jun34Pro-Medium"/>
              </a:rPr>
              <a:t>親子(大人1</a:t>
            </a:r>
            <a:r>
              <a:rPr sz="1100" spc="-105" dirty="0">
                <a:solidFill>
                  <a:srgbClr val="231F20"/>
                </a:solidFill>
                <a:latin typeface="Jun34Pro-Medium"/>
                <a:cs typeface="Jun34Pro-Medium"/>
              </a:rPr>
              <a:t>人と</a:t>
            </a:r>
            <a:r>
              <a:rPr sz="1100" dirty="0">
                <a:solidFill>
                  <a:srgbClr val="231F20"/>
                </a:solidFill>
                <a:latin typeface="Jun34Pro-Medium"/>
                <a:cs typeface="Jun34Pro-Medium"/>
              </a:rPr>
              <a:t>3</a:t>
            </a:r>
            <a:r>
              <a:rPr sz="1100" spc="-50" dirty="0">
                <a:solidFill>
                  <a:srgbClr val="231F20"/>
                </a:solidFill>
                <a:latin typeface="Jun34Pro-Medium"/>
                <a:cs typeface="Jun34Pro-Medium"/>
              </a:rPr>
              <a:t>歳以上の子ども</a:t>
            </a:r>
            <a:r>
              <a:rPr sz="1100" dirty="0">
                <a:solidFill>
                  <a:srgbClr val="231F20"/>
                </a:solidFill>
                <a:latin typeface="Jun34Pro-Medium"/>
                <a:cs typeface="Jun34Pro-Medium"/>
              </a:rPr>
              <a:t>1</a:t>
            </a:r>
            <a:r>
              <a:rPr sz="1100" spc="-25" dirty="0">
                <a:solidFill>
                  <a:srgbClr val="231F20"/>
                </a:solidFill>
                <a:latin typeface="Jun34Pro-Medium"/>
                <a:cs typeface="Jun34Pro-Medium"/>
              </a:rPr>
              <a:t>人)</a:t>
            </a:r>
            <a:r>
              <a:rPr sz="1100" spc="-50" dirty="0">
                <a:solidFill>
                  <a:srgbClr val="231F20"/>
                </a:solidFill>
                <a:latin typeface="Jun34Pro-Medium"/>
                <a:cs typeface="Jun34Pro-Medium"/>
              </a:rPr>
              <a:t> </a:t>
            </a:r>
            <a:r>
              <a:rPr sz="1100" dirty="0">
                <a:solidFill>
                  <a:srgbClr val="231F20"/>
                </a:solidFill>
                <a:latin typeface="Jun34Pro-Medium"/>
                <a:cs typeface="Jun34Pro-Medium"/>
              </a:rPr>
              <a:t>1,000円/5</a:t>
            </a:r>
            <a:r>
              <a:rPr sz="1100" spc="-50" dirty="0">
                <a:solidFill>
                  <a:srgbClr val="231F20"/>
                </a:solidFill>
                <a:latin typeface="Jun34Pro-Medium"/>
                <a:cs typeface="Jun34Pro-Medium"/>
              </a:rPr>
              <a:t>回</a:t>
            </a:r>
            <a:endParaRPr sz="1100" dirty="0">
              <a:latin typeface="Jun34Pro-Medium"/>
              <a:cs typeface="Jun34Pro-Medium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800" spc="-50" dirty="0">
                <a:solidFill>
                  <a:srgbClr val="231F20"/>
                </a:solidFill>
                <a:latin typeface="A-OTF Jun Pro"/>
                <a:cs typeface="A-OTF Jun Pro"/>
              </a:rPr>
              <a:t>※ただし子どもの参加が</a:t>
            </a:r>
            <a:r>
              <a:rPr sz="800" dirty="0">
                <a:solidFill>
                  <a:srgbClr val="231F20"/>
                </a:solidFill>
                <a:latin typeface="A-OTF Jun Pro"/>
                <a:cs typeface="A-OTF Jun Pro"/>
              </a:rPr>
              <a:t>1</a:t>
            </a:r>
            <a:r>
              <a:rPr sz="800" spc="-60" dirty="0">
                <a:solidFill>
                  <a:srgbClr val="231F20"/>
                </a:solidFill>
                <a:latin typeface="A-OTF Jun Pro"/>
                <a:cs typeface="A-OTF Jun Pro"/>
              </a:rPr>
              <a:t>人増えるごとに</a:t>
            </a:r>
            <a:r>
              <a:rPr sz="800" spc="-10" dirty="0">
                <a:solidFill>
                  <a:srgbClr val="231F20"/>
                </a:solidFill>
                <a:latin typeface="A-OTF Jun Pro"/>
                <a:cs typeface="A-OTF Jun Pro"/>
              </a:rPr>
              <a:t>500</a:t>
            </a:r>
            <a:r>
              <a:rPr sz="800" spc="-30" dirty="0">
                <a:solidFill>
                  <a:srgbClr val="231F20"/>
                </a:solidFill>
                <a:latin typeface="A-OTF Jun Pro"/>
                <a:cs typeface="A-OTF Jun Pro"/>
              </a:rPr>
              <a:t>円増</a:t>
            </a:r>
            <a:endParaRPr sz="800" dirty="0">
              <a:latin typeface="A-OTF Jun Pro"/>
              <a:cs typeface="A-OTF Jun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498" y="7982029"/>
            <a:ext cx="380174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spc="-45" dirty="0">
                <a:solidFill>
                  <a:srgbClr val="00AEEF"/>
                </a:solidFill>
                <a:latin typeface="Jun501Pro-Bold"/>
                <a:cs typeface="Jun501Pro-Bold"/>
              </a:rPr>
              <a:t>9</a:t>
            </a:r>
            <a:r>
              <a:rPr sz="1250" spc="-10" dirty="0">
                <a:solidFill>
                  <a:srgbClr val="00AEEF"/>
                </a:solidFill>
                <a:latin typeface="Jun34Pro-Medium"/>
                <a:cs typeface="Jun34Pro-Medium"/>
              </a:rPr>
              <a:t>月</a:t>
            </a:r>
            <a:r>
              <a:rPr sz="1800" b="1" spc="-45" dirty="0">
                <a:solidFill>
                  <a:srgbClr val="00AEEF"/>
                </a:solidFill>
                <a:latin typeface="Jun501Pro-Bold"/>
                <a:cs typeface="Jun501Pro-Bold"/>
              </a:rPr>
              <a:t>1</a:t>
            </a:r>
            <a:r>
              <a:rPr sz="1250" spc="-75" dirty="0">
                <a:solidFill>
                  <a:srgbClr val="00AEEF"/>
                </a:solidFill>
                <a:latin typeface="Jun34Pro-Medium"/>
                <a:cs typeface="Jun34Pro-Medium"/>
              </a:rPr>
              <a:t>日(水)より</a:t>
            </a:r>
            <a:r>
              <a:rPr sz="1250" spc="-125" dirty="0">
                <a:solidFill>
                  <a:srgbClr val="00AEEF"/>
                </a:solidFill>
                <a:latin typeface="Jun34Pro-Medium"/>
                <a:cs typeface="Jun34Pro-Medium"/>
              </a:rPr>
              <a:t>WEB</a:t>
            </a:r>
            <a:r>
              <a:rPr sz="1250" spc="-130" dirty="0">
                <a:solidFill>
                  <a:srgbClr val="00AEEF"/>
                </a:solidFill>
                <a:latin typeface="Jun34Pro-Medium"/>
                <a:cs typeface="Jun34Pro-Medium"/>
              </a:rPr>
              <a:t>・メール(または</a:t>
            </a:r>
            <a:r>
              <a:rPr sz="1250" spc="-10" dirty="0">
                <a:solidFill>
                  <a:srgbClr val="00AEEF"/>
                </a:solidFill>
                <a:latin typeface="Jun34Pro-Medium"/>
                <a:cs typeface="Jun34Pro-Medium"/>
              </a:rPr>
              <a:t>FAX</a:t>
            </a:r>
            <a:r>
              <a:rPr sz="1250" spc="-35" dirty="0">
                <a:solidFill>
                  <a:srgbClr val="00AEEF"/>
                </a:solidFill>
                <a:latin typeface="Jun34Pro-Medium"/>
                <a:cs typeface="Jun34Pro-Medium"/>
              </a:rPr>
              <a:t>)にて受付。</a:t>
            </a:r>
            <a:endParaRPr sz="1250">
              <a:latin typeface="Jun34Pro-Medium"/>
              <a:cs typeface="Jun34Pro-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75794" y="7918559"/>
            <a:ext cx="1702435" cy="3937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dirty="0">
                <a:solidFill>
                  <a:srgbClr val="2E3092"/>
                </a:solidFill>
                <a:latin typeface="07YasashisaGothicBold"/>
                <a:cs typeface="07YasashisaGothicBold"/>
              </a:rPr>
              <a:t>【WEB</a:t>
            </a:r>
            <a:r>
              <a:rPr sz="1100" spc="-10" dirty="0">
                <a:solidFill>
                  <a:srgbClr val="2E3092"/>
                </a:solidFill>
                <a:latin typeface="07YasashisaGothicBold"/>
                <a:cs typeface="07YasashisaGothicBold"/>
              </a:rPr>
              <a:t>でのお申込】</a:t>
            </a:r>
            <a:endParaRPr sz="1100">
              <a:latin typeface="07YasashisaGothicBold"/>
              <a:cs typeface="07YasashisaGothicBold"/>
            </a:endParaRPr>
          </a:p>
          <a:p>
            <a:pPr marL="54610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solidFill>
                  <a:srgbClr val="231F20"/>
                </a:solidFill>
                <a:latin typeface="Jun201Pro-Regular"/>
                <a:cs typeface="Jun201Pro-Regular"/>
              </a:rPr>
              <a:t>右記</a:t>
            </a:r>
            <a:r>
              <a:rPr sz="1000" spc="-25" dirty="0">
                <a:solidFill>
                  <a:srgbClr val="231F20"/>
                </a:solidFill>
                <a:latin typeface="Jun201Pro-Regular"/>
                <a:cs typeface="Jun201Pro-Regular"/>
              </a:rPr>
              <a:t>QR</a:t>
            </a:r>
            <a:r>
              <a:rPr sz="1000" spc="-85" dirty="0">
                <a:solidFill>
                  <a:srgbClr val="231F20"/>
                </a:solidFill>
                <a:latin typeface="Jun201Pro-Regular"/>
                <a:cs typeface="Jun201Pro-Regular"/>
              </a:rPr>
              <a:t>コードより申込画面へ</a:t>
            </a:r>
            <a:endParaRPr sz="1000">
              <a:latin typeface="Jun201Pro-Regular"/>
              <a:cs typeface="Jun201Pro-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3073" y="8312601"/>
            <a:ext cx="29787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Jun201Pro-Regular"/>
                <a:cs typeface="Jun201Pro-Regular"/>
              </a:rPr>
              <a:t>1～3</a:t>
            </a:r>
            <a:r>
              <a:rPr sz="1000" spc="-105" dirty="0">
                <a:solidFill>
                  <a:srgbClr val="231F20"/>
                </a:solidFill>
                <a:latin typeface="Jun201Pro-Regular"/>
                <a:cs typeface="Jun201Pro-Regular"/>
              </a:rPr>
              <a:t>日(金)の申込より抽選で参加決定。後日、財団より</a:t>
            </a:r>
            <a:endParaRPr sz="1000" dirty="0">
              <a:latin typeface="Jun201Pro-Regular"/>
              <a:cs typeface="Jun201Pro-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673" y="8477701"/>
            <a:ext cx="58680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120" dirty="0">
                <a:solidFill>
                  <a:srgbClr val="231F20"/>
                </a:solidFill>
                <a:latin typeface="Jun201Pro-Regular"/>
                <a:cs typeface="Jun201Pro-Regular"/>
              </a:rPr>
              <a:t>参加通知書を郵送します。空きがある場合、</a:t>
            </a:r>
            <a:r>
              <a:rPr sz="1000" spc="-65" dirty="0">
                <a:solidFill>
                  <a:srgbClr val="231F20"/>
                </a:solidFill>
                <a:latin typeface="Jun201Pro-Regular"/>
                <a:cs typeface="Jun201Pro-Regular"/>
              </a:rPr>
              <a:t>3日以降、先着順で参加決定。 </a:t>
            </a:r>
            <a:r>
              <a:rPr sz="1650" baseline="10101" dirty="0">
                <a:solidFill>
                  <a:srgbClr val="2E3092"/>
                </a:solidFill>
                <a:latin typeface="07YasashisaGothicBold"/>
                <a:cs typeface="07YasashisaGothicBold"/>
              </a:rPr>
              <a:t>【メール・FAX</a:t>
            </a:r>
            <a:r>
              <a:rPr sz="1650" spc="-15" baseline="10101" dirty="0">
                <a:solidFill>
                  <a:srgbClr val="2E3092"/>
                </a:solidFill>
                <a:latin typeface="07YasashisaGothicBold"/>
                <a:cs typeface="07YasashisaGothicBold"/>
              </a:rPr>
              <a:t>でのお申込】</a:t>
            </a:r>
            <a:endParaRPr sz="1650" baseline="10101" dirty="0">
              <a:latin typeface="07YasashisaGothicBold"/>
              <a:cs typeface="07YasashisaGothic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073" y="8668201"/>
            <a:ext cx="1120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Jun201Pro-Regular"/>
                <a:cs typeface="Jun201Pro-Regular"/>
              </a:rPr>
              <a:t>定員になり次第〆切</a:t>
            </a:r>
            <a:endParaRPr sz="1000">
              <a:latin typeface="Jun201Pro-Regular"/>
              <a:cs typeface="Jun201Pro-Regular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103581" y="7941576"/>
            <a:ext cx="640080" cy="645795"/>
            <a:chOff x="6103581" y="7941576"/>
            <a:chExt cx="640080" cy="645795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9931" y="7947926"/>
              <a:ext cx="627341" cy="63294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109931" y="7947926"/>
              <a:ext cx="627380" cy="633095"/>
            </a:xfrm>
            <a:custGeom>
              <a:avLst/>
              <a:gdLst/>
              <a:ahLst/>
              <a:cxnLst/>
              <a:rect l="l" t="t" r="r" b="b"/>
              <a:pathLst>
                <a:path w="627379" h="633095">
                  <a:moveTo>
                    <a:pt x="0" y="632942"/>
                  </a:moveTo>
                  <a:lnTo>
                    <a:pt x="627341" y="632942"/>
                  </a:lnTo>
                  <a:lnTo>
                    <a:pt x="627341" y="0"/>
                  </a:lnTo>
                  <a:lnTo>
                    <a:pt x="0" y="0"/>
                  </a:lnTo>
                  <a:lnTo>
                    <a:pt x="0" y="632942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146049" y="8654330"/>
            <a:ext cx="3258185" cy="96180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dirty="0">
                <a:solidFill>
                  <a:srgbClr val="231F20"/>
                </a:solidFill>
                <a:latin typeface="Jun34Pro-Medium"/>
                <a:cs typeface="Jun34Pro-Medium"/>
              </a:rPr>
              <a:t>①氏名(親子とも) ②お子様氏名ふりがな</a:t>
            </a:r>
            <a:endParaRPr sz="1000" dirty="0">
              <a:latin typeface="Jun34Pro-Medium"/>
              <a:cs typeface="Jun34Pro-Mediu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25" dirty="0">
                <a:solidFill>
                  <a:srgbClr val="231F20"/>
                </a:solidFill>
                <a:latin typeface="Jun34Pro-Medium"/>
                <a:cs typeface="Jun34Pro-Medium"/>
              </a:rPr>
              <a:t>③お子様の年齢 ④郵便番号⑤住所 ⑥電話番号</a:t>
            </a:r>
            <a:endParaRPr sz="1000" dirty="0">
              <a:latin typeface="Jun34Pro-Medium"/>
              <a:cs typeface="Jun34Pro-Medium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30" dirty="0">
                <a:solidFill>
                  <a:srgbClr val="231F20"/>
                </a:solidFill>
                <a:latin typeface="Jun34Pro-Medium"/>
                <a:cs typeface="Jun34Pro-Medium"/>
              </a:rPr>
              <a:t>⑦</a:t>
            </a:r>
            <a:r>
              <a:rPr sz="1000" spc="30" dirty="0" err="1">
                <a:solidFill>
                  <a:srgbClr val="231F20"/>
                </a:solidFill>
                <a:latin typeface="Jun34Pro-Medium"/>
                <a:cs typeface="Jun34Pro-Medium"/>
              </a:rPr>
              <a:t>過去の参加歴の有無</a:t>
            </a:r>
            <a:r>
              <a:rPr sz="1000" spc="30" dirty="0">
                <a:solidFill>
                  <a:srgbClr val="231F20"/>
                </a:solidFill>
                <a:latin typeface="Jun34Pro-Medium"/>
                <a:cs typeface="Jun34Pro-Medium"/>
              </a:rPr>
              <a:t> </a:t>
            </a:r>
            <a:r>
              <a:rPr sz="1000" spc="20" dirty="0" err="1">
                <a:solidFill>
                  <a:srgbClr val="231F20"/>
                </a:solidFill>
                <a:latin typeface="Jun34Pro-Medium"/>
                <a:cs typeface="Jun34Pro-Medium"/>
              </a:rPr>
              <a:t>を送信</a:t>
            </a:r>
            <a:endParaRPr sz="900" dirty="0">
              <a:latin typeface="Jun34Pro-Medium"/>
              <a:cs typeface="Jun34Pro-Mediu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spc="-35" dirty="0">
                <a:solidFill>
                  <a:srgbClr val="231F20"/>
                </a:solidFill>
                <a:latin typeface="Jun201Pro-Regular"/>
                <a:cs typeface="Jun201Pro-Regular"/>
              </a:rPr>
              <a:t>▼下記の宛先に必要事項を送信</a:t>
            </a:r>
            <a:endParaRPr sz="1000" dirty="0">
              <a:latin typeface="Jun201Pro-Regular"/>
              <a:cs typeface="Jun201Pro-Regular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7144" y="9693241"/>
            <a:ext cx="6544945" cy="860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17265">
              <a:lnSpc>
                <a:spcPct val="100000"/>
              </a:lnSpc>
              <a:spcBef>
                <a:spcPts val="105"/>
              </a:spcBef>
            </a:pPr>
            <a:r>
              <a:rPr sz="1000" b="1" spc="-40" dirty="0">
                <a:solidFill>
                  <a:srgbClr val="00AEEF"/>
                </a:solidFill>
                <a:latin typeface="Jun501Pro-Bold"/>
                <a:cs typeface="Jun501Pro-Bold"/>
              </a:rPr>
              <a:t>メール: </a:t>
            </a:r>
            <a:r>
              <a:rPr sz="1150" b="1" dirty="0">
                <a:solidFill>
                  <a:srgbClr val="00AEEF"/>
                </a:solidFill>
                <a:latin typeface="Jun501Pro-Bold"/>
                <a:cs typeface="Jun501Pro-Bold"/>
                <a:hlinkClick r:id="rId19"/>
              </a:rPr>
              <a:t>info@lsf.or.jp</a:t>
            </a:r>
            <a:r>
              <a:rPr sz="1150" b="1" spc="375" dirty="0">
                <a:solidFill>
                  <a:srgbClr val="00AEEF"/>
                </a:solidFill>
                <a:latin typeface="Jun501Pro-Bold"/>
                <a:cs typeface="Jun501Pro-Bold"/>
              </a:rPr>
              <a:t> </a:t>
            </a:r>
            <a:r>
              <a:rPr sz="1000" b="1" dirty="0">
                <a:solidFill>
                  <a:srgbClr val="00AEEF"/>
                </a:solidFill>
                <a:latin typeface="Jun501Pro-Bold"/>
                <a:cs typeface="Jun501Pro-Bold"/>
              </a:rPr>
              <a:t>FAX</a:t>
            </a:r>
            <a:r>
              <a:rPr sz="1000" b="1" spc="-10" dirty="0">
                <a:solidFill>
                  <a:srgbClr val="00AEEF"/>
                </a:solidFill>
                <a:latin typeface="Jun501Pro-Bold"/>
                <a:cs typeface="Jun501Pro-Bold"/>
              </a:rPr>
              <a:t> : </a:t>
            </a:r>
            <a:r>
              <a:rPr sz="1150" b="1" dirty="0">
                <a:solidFill>
                  <a:srgbClr val="00AEEF"/>
                </a:solidFill>
                <a:latin typeface="Jun501Pro-Bold"/>
                <a:cs typeface="Jun501Pro-Bold"/>
              </a:rPr>
              <a:t>06-6170-</a:t>
            </a:r>
            <a:r>
              <a:rPr sz="1150" b="1" spc="-20" dirty="0">
                <a:solidFill>
                  <a:srgbClr val="00AEEF"/>
                </a:solidFill>
                <a:latin typeface="Jun501Pro-Bold"/>
                <a:cs typeface="Jun501Pro-Bold"/>
              </a:rPr>
              <a:t>9887</a:t>
            </a:r>
            <a:endParaRPr sz="1150" dirty="0">
              <a:latin typeface="Jun501Pro-Bold"/>
              <a:cs typeface="Jun501Pro-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 dirty="0">
              <a:latin typeface="Jun501Pro-Bold"/>
              <a:cs typeface="Jun501Pro-Bold"/>
            </a:endParaRPr>
          </a:p>
          <a:p>
            <a:pPr marR="298450" algn="ctr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Jun201Pro-Regular"/>
                <a:cs typeface="Jun201Pro-Regular"/>
              </a:rPr>
              <a:t>【主催】公益財団法人ライフスポーツ財団  【共催】公益財団法人長岡京市スポーツ協会</a:t>
            </a:r>
            <a:endParaRPr sz="1200" dirty="0">
              <a:latin typeface="Jun201Pro-Regular"/>
              <a:cs typeface="Jun201Pro-Regular"/>
            </a:endParaRPr>
          </a:p>
          <a:p>
            <a:pPr marR="310515" algn="ctr">
              <a:lnSpc>
                <a:spcPct val="100000"/>
              </a:lnSpc>
              <a:spcBef>
                <a:spcPts val="400"/>
              </a:spcBef>
            </a:pPr>
            <a:r>
              <a:rPr sz="1200" spc="-10" dirty="0">
                <a:solidFill>
                  <a:srgbClr val="FFFFFF"/>
                </a:solidFill>
                <a:latin typeface="Jun201Pro-Regular"/>
                <a:cs typeface="Jun201Pro-Regular"/>
              </a:rPr>
              <a:t>【後援】長岡京市・長岡京市教育委員会</a:t>
            </a:r>
            <a:endParaRPr sz="1200" dirty="0">
              <a:latin typeface="Jun201Pro-Regular"/>
              <a:cs typeface="Jun201Pro-Regular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00896" y="198883"/>
            <a:ext cx="5375275" cy="4737100"/>
            <a:chOff x="1100896" y="198883"/>
            <a:chExt cx="5375275" cy="4737100"/>
          </a:xfrm>
        </p:grpSpPr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93807" y="4490568"/>
              <a:ext cx="4713185" cy="1909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0896" y="4748531"/>
              <a:ext cx="5374805" cy="18686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48423" y="198883"/>
              <a:ext cx="5081082" cy="4188603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67971" y="5343881"/>
            <a:ext cx="1765935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15" dirty="0">
                <a:solidFill>
                  <a:srgbClr val="231F20"/>
                </a:solidFill>
                <a:latin typeface="Jun34Pro-Medium"/>
                <a:cs typeface="Jun34Pro-Medium"/>
              </a:rPr>
              <a:t>※毎回受付 </a:t>
            </a:r>
            <a:r>
              <a:rPr sz="1150" spc="-10" dirty="0">
                <a:solidFill>
                  <a:srgbClr val="231F20"/>
                </a:solidFill>
                <a:latin typeface="Jun34Pro-Medium"/>
                <a:cs typeface="Jun34Pro-Medium"/>
              </a:rPr>
              <a:t>10:00～10:15</a:t>
            </a:r>
            <a:endParaRPr sz="1150">
              <a:latin typeface="Jun34Pro-Medium"/>
              <a:cs typeface="Jun34Pro-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3090" y="5539760"/>
            <a:ext cx="321246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Jun501Pro-Bold"/>
                <a:cs typeface="Jun501Pro-Bold"/>
              </a:rPr>
              <a:t>第1</a:t>
            </a:r>
            <a:r>
              <a:rPr sz="1200" b="1" spc="20" dirty="0">
                <a:solidFill>
                  <a:srgbClr val="231F20"/>
                </a:solidFill>
                <a:latin typeface="Jun501Pro-Bold"/>
                <a:cs typeface="Jun501Pro-Bold"/>
              </a:rPr>
              <a:t>回 令和</a:t>
            </a:r>
            <a:r>
              <a:rPr sz="1200" b="1" dirty="0">
                <a:solidFill>
                  <a:srgbClr val="231F20"/>
                </a:solidFill>
                <a:latin typeface="Jun501Pro-Bold"/>
                <a:cs typeface="Jun501Pro-Bold"/>
              </a:rPr>
              <a:t>3年</a:t>
            </a:r>
            <a:r>
              <a:rPr sz="1850" b="1" spc="-45" dirty="0">
                <a:solidFill>
                  <a:srgbClr val="231F20"/>
                </a:solidFill>
                <a:latin typeface="Jun501Pro-Bold"/>
                <a:cs typeface="Jun501Pro-Bold"/>
              </a:rPr>
              <a:t>9</a:t>
            </a:r>
            <a:r>
              <a:rPr sz="12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月</a:t>
            </a:r>
            <a:r>
              <a:rPr sz="1850" b="1" spc="-25" dirty="0">
                <a:solidFill>
                  <a:srgbClr val="231F20"/>
                </a:solidFill>
                <a:latin typeface="Jun501Pro-Bold"/>
                <a:cs typeface="Jun501Pro-Bold"/>
              </a:rPr>
              <a:t>25</a:t>
            </a:r>
            <a:r>
              <a:rPr sz="1200" b="1" spc="55" dirty="0">
                <a:solidFill>
                  <a:srgbClr val="231F20"/>
                </a:solidFill>
                <a:latin typeface="Jun501Pro-Bold"/>
                <a:cs typeface="Jun501Pro-Bold"/>
              </a:rPr>
              <a:t>日(土) </a:t>
            </a:r>
            <a:r>
              <a:rPr sz="2025" spc="-15" baseline="2057" dirty="0">
                <a:solidFill>
                  <a:srgbClr val="2E3092"/>
                </a:solidFill>
                <a:latin typeface="07YasashisaGothicBold"/>
                <a:cs typeface="07YasashisaGothicBold"/>
              </a:rPr>
              <a:t>新聞ぶんぶん</a:t>
            </a:r>
            <a:endParaRPr sz="2025" baseline="2057">
              <a:latin typeface="07YasashisaGothicBold"/>
              <a:cs typeface="07YasashisaGothic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3090" y="5963583"/>
            <a:ext cx="3385820" cy="297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Jun501Pro-Bold"/>
                <a:cs typeface="Jun501Pro-Bold"/>
              </a:rPr>
              <a:t>第2</a:t>
            </a:r>
            <a:r>
              <a:rPr sz="1200" b="1" spc="20" dirty="0">
                <a:solidFill>
                  <a:srgbClr val="231F20"/>
                </a:solidFill>
                <a:latin typeface="Jun501Pro-Bold"/>
                <a:cs typeface="Jun501Pro-Bold"/>
              </a:rPr>
              <a:t>回 令和</a:t>
            </a:r>
            <a:r>
              <a:rPr sz="1200" b="1" dirty="0">
                <a:solidFill>
                  <a:srgbClr val="231F20"/>
                </a:solidFill>
                <a:latin typeface="Jun501Pro-Bold"/>
                <a:cs typeface="Jun501Pro-Bold"/>
              </a:rPr>
              <a:t>3年</a:t>
            </a:r>
            <a:r>
              <a:rPr sz="1850" b="1" spc="-30" dirty="0">
                <a:solidFill>
                  <a:srgbClr val="231F20"/>
                </a:solidFill>
                <a:latin typeface="Jun501Pro-Bold"/>
                <a:cs typeface="Jun501Pro-Bold"/>
              </a:rPr>
              <a:t>10</a:t>
            </a:r>
            <a:r>
              <a:rPr sz="12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月</a:t>
            </a:r>
            <a:r>
              <a:rPr sz="1850" b="1" spc="-35" dirty="0">
                <a:solidFill>
                  <a:srgbClr val="231F20"/>
                </a:solidFill>
                <a:latin typeface="Jun501Pro-Bold"/>
                <a:cs typeface="Jun501Pro-Bold"/>
              </a:rPr>
              <a:t>9</a:t>
            </a:r>
            <a:r>
              <a:rPr sz="1200" b="1" spc="55" dirty="0">
                <a:solidFill>
                  <a:srgbClr val="231F20"/>
                </a:solidFill>
                <a:latin typeface="Jun501Pro-Bold"/>
                <a:cs typeface="Jun501Pro-Bold"/>
              </a:rPr>
              <a:t>日(土) </a:t>
            </a:r>
            <a:r>
              <a:rPr sz="2025" spc="-15" baseline="2057" dirty="0">
                <a:solidFill>
                  <a:srgbClr val="2E3092"/>
                </a:solidFill>
                <a:latin typeface="07YasashisaGothicBold"/>
                <a:cs typeface="07YasashisaGothicBold"/>
              </a:rPr>
              <a:t>ふ</a:t>
            </a:r>
            <a:r>
              <a:rPr lang="ja-JP" altLang="en-US" sz="2025" spc="-15" baseline="2057" dirty="0">
                <a:solidFill>
                  <a:srgbClr val="2E3092"/>
                </a:solidFill>
                <a:latin typeface="07YasashisaGothicBold"/>
                <a:cs typeface="07YasashisaGothicBold"/>
              </a:rPr>
              <a:t>わ</a:t>
            </a:r>
            <a:r>
              <a:rPr sz="2025" spc="-15" baseline="2057" dirty="0" err="1">
                <a:solidFill>
                  <a:srgbClr val="2E3092"/>
                </a:solidFill>
                <a:latin typeface="07YasashisaGothicBold"/>
                <a:cs typeface="07YasashisaGothicBold"/>
              </a:rPr>
              <a:t>ふわ風船</a:t>
            </a:r>
            <a:r>
              <a:rPr sz="2025" spc="-15" baseline="2057" dirty="0">
                <a:solidFill>
                  <a:srgbClr val="2E3092"/>
                </a:solidFill>
                <a:latin typeface="07YasashisaGothicBold"/>
                <a:cs typeface="07YasashisaGothicBold"/>
              </a:rPr>
              <a:t>♡</a:t>
            </a:r>
            <a:endParaRPr sz="2025" baseline="2057" dirty="0">
              <a:latin typeface="07YasashisaGothicBold"/>
              <a:cs typeface="07YasashisaGothic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3090" y="6323451"/>
            <a:ext cx="366204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baseline="2314" dirty="0">
                <a:solidFill>
                  <a:srgbClr val="231F20"/>
                </a:solidFill>
                <a:latin typeface="Jun501Pro-Bold"/>
                <a:cs typeface="Jun501Pro-Bold"/>
              </a:rPr>
              <a:t>第3</a:t>
            </a:r>
            <a:r>
              <a:rPr sz="1800" b="1" spc="67" baseline="2314" dirty="0">
                <a:solidFill>
                  <a:srgbClr val="231F20"/>
                </a:solidFill>
                <a:latin typeface="Jun501Pro-Bold"/>
                <a:cs typeface="Jun501Pro-Bold"/>
              </a:rPr>
              <a:t>回 令和</a:t>
            </a:r>
            <a:r>
              <a:rPr sz="1800" b="1" baseline="2314" dirty="0">
                <a:solidFill>
                  <a:srgbClr val="231F20"/>
                </a:solidFill>
                <a:latin typeface="Jun501Pro-Bold"/>
                <a:cs typeface="Jun501Pro-Bold"/>
              </a:rPr>
              <a:t>3年</a:t>
            </a:r>
            <a:r>
              <a:rPr sz="2775" b="1" spc="-44" baseline="1501" dirty="0">
                <a:solidFill>
                  <a:srgbClr val="231F20"/>
                </a:solidFill>
                <a:latin typeface="Jun501Pro-Bold"/>
                <a:cs typeface="Jun501Pro-Bold"/>
              </a:rPr>
              <a:t>10</a:t>
            </a:r>
            <a:r>
              <a:rPr sz="1800" b="1" spc="-15" baseline="2314" dirty="0">
                <a:solidFill>
                  <a:srgbClr val="231F20"/>
                </a:solidFill>
                <a:latin typeface="Jun501Pro-Bold"/>
                <a:cs typeface="Jun501Pro-Bold"/>
              </a:rPr>
              <a:t>月</a:t>
            </a:r>
            <a:r>
              <a:rPr sz="2775" b="1" spc="-37" baseline="1501" dirty="0">
                <a:solidFill>
                  <a:srgbClr val="231F20"/>
                </a:solidFill>
                <a:latin typeface="Jun501Pro-Bold"/>
                <a:cs typeface="Jun501Pro-Bold"/>
              </a:rPr>
              <a:t>16</a:t>
            </a:r>
            <a:r>
              <a:rPr sz="1800" b="1" spc="-30" baseline="2314" dirty="0">
                <a:solidFill>
                  <a:srgbClr val="231F20"/>
                </a:solidFill>
                <a:latin typeface="Jun501Pro-Bold"/>
                <a:cs typeface="Jun501Pro-Bold"/>
              </a:rPr>
              <a:t>日(土) </a:t>
            </a:r>
            <a:r>
              <a:rPr sz="1350" spc="-145" dirty="0">
                <a:solidFill>
                  <a:srgbClr val="2E3092"/>
                </a:solidFill>
                <a:latin typeface="07YasashisaGothicBold"/>
                <a:cs typeface="07YasashisaGothicBold"/>
              </a:rPr>
              <a:t>トランポリンルン♢</a:t>
            </a:r>
            <a:endParaRPr sz="1350" dirty="0">
              <a:latin typeface="07YasashisaGothicBold"/>
              <a:cs typeface="07YasashisaGothic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3071" y="6647904"/>
            <a:ext cx="366014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Jun501Pro-Bold"/>
                <a:cs typeface="Jun501Pro-Bold"/>
              </a:rPr>
              <a:t>第4</a:t>
            </a:r>
            <a:r>
              <a:rPr sz="1200" b="1" spc="35" dirty="0">
                <a:solidFill>
                  <a:srgbClr val="231F20"/>
                </a:solidFill>
                <a:latin typeface="Jun501Pro-Bold"/>
                <a:cs typeface="Jun501Pro-Bold"/>
              </a:rPr>
              <a:t>回 令和</a:t>
            </a:r>
            <a:r>
              <a:rPr sz="1200" b="1" dirty="0">
                <a:solidFill>
                  <a:srgbClr val="231F20"/>
                </a:solidFill>
                <a:latin typeface="Jun501Pro-Bold"/>
                <a:cs typeface="Jun501Pro-Bold"/>
              </a:rPr>
              <a:t>3年</a:t>
            </a:r>
            <a:r>
              <a:rPr sz="1850" b="1" spc="-30" dirty="0">
                <a:solidFill>
                  <a:srgbClr val="231F20"/>
                </a:solidFill>
                <a:latin typeface="Jun501Pro-Bold"/>
                <a:cs typeface="Jun501Pro-Bold"/>
              </a:rPr>
              <a:t>10</a:t>
            </a:r>
            <a:r>
              <a:rPr sz="12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月</a:t>
            </a:r>
            <a:r>
              <a:rPr sz="1850" b="1" spc="-25" dirty="0">
                <a:solidFill>
                  <a:srgbClr val="231F20"/>
                </a:solidFill>
                <a:latin typeface="Jun501Pro-Bold"/>
                <a:cs typeface="Jun501Pro-Bold"/>
              </a:rPr>
              <a:t>23</a:t>
            </a:r>
            <a:r>
              <a:rPr sz="1200" b="1" spc="-25" dirty="0">
                <a:solidFill>
                  <a:srgbClr val="231F20"/>
                </a:solidFill>
                <a:latin typeface="Jun501Pro-Bold"/>
                <a:cs typeface="Jun501Pro-Bold"/>
              </a:rPr>
              <a:t>日(土) </a:t>
            </a:r>
            <a:r>
              <a:rPr sz="2025" spc="-15" baseline="2057" dirty="0">
                <a:solidFill>
                  <a:srgbClr val="2E3092"/>
                </a:solidFill>
                <a:latin typeface="07YasashisaGothicBold"/>
                <a:cs typeface="07YasashisaGothicBold"/>
              </a:rPr>
              <a:t>どんどんリズム♬</a:t>
            </a:r>
            <a:endParaRPr sz="2025" baseline="2057">
              <a:latin typeface="07YasashisaGothicBold"/>
              <a:cs typeface="07YasashisaGothic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3071" y="6953896"/>
            <a:ext cx="3637279" cy="4914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solidFill>
                  <a:srgbClr val="231F20"/>
                </a:solidFill>
                <a:latin typeface="Jun501Pro-Bold"/>
                <a:cs typeface="Jun501Pro-Bold"/>
              </a:rPr>
              <a:t>第5</a:t>
            </a:r>
            <a:r>
              <a:rPr sz="1200" b="1" spc="30" dirty="0">
                <a:solidFill>
                  <a:srgbClr val="231F20"/>
                </a:solidFill>
                <a:latin typeface="Jun501Pro-Bold"/>
                <a:cs typeface="Jun501Pro-Bold"/>
              </a:rPr>
              <a:t>回 令和</a:t>
            </a:r>
            <a:r>
              <a:rPr sz="1200" b="1" dirty="0">
                <a:solidFill>
                  <a:srgbClr val="231F20"/>
                </a:solidFill>
                <a:latin typeface="Jun501Pro-Bold"/>
                <a:cs typeface="Jun501Pro-Bold"/>
              </a:rPr>
              <a:t>3年</a:t>
            </a:r>
            <a:r>
              <a:rPr sz="1850" b="1" spc="-30" dirty="0">
                <a:solidFill>
                  <a:srgbClr val="231F20"/>
                </a:solidFill>
                <a:latin typeface="Jun501Pro-Bold"/>
                <a:cs typeface="Jun501Pro-Bold"/>
              </a:rPr>
              <a:t>11</a:t>
            </a:r>
            <a:r>
              <a:rPr sz="12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月</a:t>
            </a:r>
            <a:r>
              <a:rPr sz="1850" b="1" spc="-35" dirty="0">
                <a:solidFill>
                  <a:srgbClr val="231F20"/>
                </a:solidFill>
                <a:latin typeface="Jun501Pro-Bold"/>
                <a:cs typeface="Jun501Pro-Bold"/>
              </a:rPr>
              <a:t>6</a:t>
            </a:r>
            <a:r>
              <a:rPr sz="1200" b="1" spc="-10" dirty="0">
                <a:solidFill>
                  <a:srgbClr val="231F20"/>
                </a:solidFill>
                <a:latin typeface="Jun501Pro-Bold"/>
                <a:cs typeface="Jun501Pro-Bold"/>
              </a:rPr>
              <a:t>日(土) </a:t>
            </a:r>
            <a:r>
              <a:rPr sz="2025" spc="-434" baseline="4115" dirty="0">
                <a:solidFill>
                  <a:srgbClr val="2E3092"/>
                </a:solidFill>
                <a:latin typeface="07YasashisaGothicBold"/>
                <a:cs typeface="07YasashisaGothicBold"/>
              </a:rPr>
              <a:t>わくわく♪ゲームランド</a:t>
            </a:r>
            <a:endParaRPr sz="2025" baseline="4115">
              <a:latin typeface="07YasashisaGothicBold"/>
              <a:cs typeface="07YasashisaGothicBold"/>
            </a:endParaRPr>
          </a:p>
          <a:p>
            <a:pPr marL="15875">
              <a:lnSpc>
                <a:spcPct val="100000"/>
              </a:lnSpc>
              <a:spcBef>
                <a:spcPts val="160"/>
              </a:spcBef>
            </a:pPr>
            <a:r>
              <a:rPr sz="850" spc="-10" dirty="0">
                <a:solidFill>
                  <a:srgbClr val="231F20"/>
                </a:solidFill>
                <a:latin typeface="A-OTF Jun Pro"/>
                <a:cs typeface="A-OTF Jun Pro"/>
              </a:rPr>
              <a:t>※内容は予定ですので</a:t>
            </a:r>
            <a:r>
              <a:rPr sz="850" spc="-105" dirty="0">
                <a:solidFill>
                  <a:srgbClr val="231F20"/>
                </a:solidFill>
                <a:latin typeface="A-OTF Jun Pro"/>
                <a:cs typeface="A-OTF Jun Pro"/>
              </a:rPr>
              <a:t>、変更になることがあります。</a:t>
            </a:r>
            <a:endParaRPr sz="850">
              <a:latin typeface="A-OTF Jun Pro"/>
              <a:cs typeface="A-OTF Jun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41775" y="5298606"/>
            <a:ext cx="32702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solidFill>
                  <a:srgbClr val="FFFFFF"/>
                </a:solidFill>
                <a:latin typeface="07YasashisaGothicBold"/>
                <a:cs typeface="07YasashisaGothicBold"/>
              </a:rPr>
              <a:t>会 場</a:t>
            </a:r>
            <a:endParaRPr sz="950" dirty="0">
              <a:latin typeface="07YasashisaGothicBold"/>
              <a:cs typeface="07YasashisaGothic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14990" y="6655371"/>
            <a:ext cx="3873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solidFill>
                  <a:srgbClr val="FFFFFF"/>
                </a:solidFill>
                <a:latin typeface="07YasashisaGothicBold"/>
                <a:cs typeface="07YasashisaGothicBold"/>
              </a:rPr>
              <a:t>参加費</a:t>
            </a:r>
            <a:endParaRPr sz="950" dirty="0">
              <a:latin typeface="07YasashisaGothicBold"/>
              <a:cs typeface="07YasashisaGothic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56424" y="5759579"/>
            <a:ext cx="32702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solidFill>
                  <a:srgbClr val="FFFFFF"/>
                </a:solidFill>
                <a:latin typeface="07YasashisaGothicBold"/>
                <a:cs typeface="07YasashisaGothicBold"/>
              </a:rPr>
              <a:t>時 間</a:t>
            </a:r>
            <a:endParaRPr sz="950" dirty="0">
              <a:latin typeface="07YasashisaGothicBold"/>
              <a:cs typeface="07YasashisaGothic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62123" y="6104716"/>
            <a:ext cx="2900680" cy="37061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478790" algn="l"/>
              </a:tabLst>
            </a:pPr>
            <a:r>
              <a:rPr sz="1650" baseline="2525" dirty="0" err="1">
                <a:solidFill>
                  <a:srgbClr val="231F20"/>
                </a:solidFill>
                <a:latin typeface="Jun34Pro-Medium"/>
                <a:cs typeface="Jun34Pro-Medium"/>
              </a:rPr>
              <a:t>就学</a:t>
            </a:r>
            <a:r>
              <a:rPr sz="1650" spc="-30" baseline="2525" dirty="0" err="1">
                <a:solidFill>
                  <a:srgbClr val="231F20"/>
                </a:solidFill>
                <a:latin typeface="Jun34Pro-Medium"/>
                <a:cs typeface="Jun34Pro-Medium"/>
              </a:rPr>
              <a:t>前</a:t>
            </a:r>
            <a:r>
              <a:rPr sz="1650" spc="-37" baseline="2525" dirty="0" err="1">
                <a:solidFill>
                  <a:srgbClr val="231F20"/>
                </a:solidFill>
                <a:latin typeface="Jun34Pro-Medium"/>
                <a:cs typeface="Jun34Pro-Medium"/>
              </a:rPr>
              <a:t>の</a:t>
            </a:r>
            <a:r>
              <a:rPr sz="1650" baseline="2525" dirty="0" err="1">
                <a:solidFill>
                  <a:srgbClr val="231F20"/>
                </a:solidFill>
                <a:latin typeface="Jun34Pro-Medium"/>
                <a:cs typeface="Jun34Pro-Medium"/>
              </a:rPr>
              <a:t>幼児</a:t>
            </a:r>
            <a:r>
              <a:rPr sz="1650" baseline="2525" dirty="0">
                <a:solidFill>
                  <a:srgbClr val="231F20"/>
                </a:solidFill>
                <a:latin typeface="Jun34Pro-Medium"/>
                <a:cs typeface="Jun34Pro-Medium"/>
              </a:rPr>
              <a:t>(3歳以上)/親子20組程</a:t>
            </a:r>
            <a:r>
              <a:rPr sz="1650" spc="-75" baseline="2525" dirty="0">
                <a:solidFill>
                  <a:srgbClr val="231F20"/>
                </a:solidFill>
                <a:latin typeface="Jun34Pro-Medium"/>
                <a:cs typeface="Jun34Pro-Medium"/>
              </a:rPr>
              <a:t>度</a:t>
            </a:r>
            <a:endParaRPr lang="en-US" sz="1650" baseline="2525" dirty="0">
              <a:latin typeface="Jun34Pro-Medium"/>
              <a:cs typeface="Jun34Pro-Medium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478790" algn="l"/>
              </a:tabLst>
            </a:pPr>
            <a:r>
              <a:rPr sz="800" spc="-60" dirty="0">
                <a:solidFill>
                  <a:srgbClr val="231F20"/>
                </a:solidFill>
                <a:latin typeface="A-OTF Jun Pro"/>
                <a:cs typeface="A-OTF Jun Pro"/>
              </a:rPr>
              <a:t>(子どもの人数による組数調整あり)</a:t>
            </a:r>
            <a:endParaRPr sz="800" dirty="0">
              <a:latin typeface="A-OTF Jun Pro"/>
              <a:cs typeface="A-OTF Jun Pr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2481" y="5194300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08678" y="5302652"/>
            <a:ext cx="304165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 err="1">
                <a:solidFill>
                  <a:srgbClr val="FFFFFF"/>
                </a:solidFill>
                <a:latin typeface="07YasashisaGothicBold"/>
                <a:cs typeface="07YasashisaGothicBold"/>
              </a:rPr>
              <a:t>日程</a:t>
            </a:r>
            <a:endParaRPr sz="950" dirty="0">
              <a:latin typeface="07YasashisaGothicBold"/>
              <a:cs typeface="07YasashisaGothicBold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40964" y="5098729"/>
            <a:ext cx="7239000" cy="2520950"/>
            <a:chOff x="140964" y="5098729"/>
            <a:chExt cx="7239000" cy="2520950"/>
          </a:xfrm>
        </p:grpSpPr>
        <p:sp>
          <p:nvSpPr>
            <p:cNvPr id="56" name="object 56"/>
            <p:cNvSpPr/>
            <p:nvPr/>
          </p:nvSpPr>
          <p:spPr>
            <a:xfrm>
              <a:off x="140964" y="5098729"/>
              <a:ext cx="7239000" cy="2520950"/>
            </a:xfrm>
            <a:custGeom>
              <a:avLst/>
              <a:gdLst/>
              <a:ahLst/>
              <a:cxnLst/>
              <a:rect l="l" t="t" r="r" b="b"/>
              <a:pathLst>
                <a:path w="7239000" h="2520950">
                  <a:moveTo>
                    <a:pt x="7239000" y="2412530"/>
                  </a:moveTo>
                  <a:lnTo>
                    <a:pt x="7230511" y="2454565"/>
                  </a:lnTo>
                  <a:lnTo>
                    <a:pt x="7207364" y="2488895"/>
                  </a:lnTo>
                  <a:lnTo>
                    <a:pt x="7173034" y="2512042"/>
                  </a:lnTo>
                  <a:lnTo>
                    <a:pt x="7130999" y="2520530"/>
                  </a:lnTo>
                  <a:lnTo>
                    <a:pt x="108000" y="2520530"/>
                  </a:lnTo>
                  <a:lnTo>
                    <a:pt x="65960" y="2512042"/>
                  </a:lnTo>
                  <a:lnTo>
                    <a:pt x="31630" y="2488895"/>
                  </a:lnTo>
                  <a:lnTo>
                    <a:pt x="8486" y="2454565"/>
                  </a:lnTo>
                  <a:lnTo>
                    <a:pt x="0" y="2412530"/>
                  </a:lnTo>
                  <a:lnTo>
                    <a:pt x="0" y="108000"/>
                  </a:lnTo>
                  <a:lnTo>
                    <a:pt x="8486" y="65960"/>
                  </a:lnTo>
                  <a:lnTo>
                    <a:pt x="31630" y="31630"/>
                  </a:lnTo>
                  <a:lnTo>
                    <a:pt x="65960" y="8486"/>
                  </a:lnTo>
                  <a:lnTo>
                    <a:pt x="108000" y="0"/>
                  </a:lnTo>
                  <a:lnTo>
                    <a:pt x="7130999" y="0"/>
                  </a:lnTo>
                  <a:lnTo>
                    <a:pt x="7173034" y="8486"/>
                  </a:lnTo>
                  <a:lnTo>
                    <a:pt x="7207364" y="31630"/>
                  </a:lnTo>
                  <a:lnTo>
                    <a:pt x="7230511" y="65960"/>
                  </a:lnTo>
                  <a:lnTo>
                    <a:pt x="7239000" y="108000"/>
                  </a:lnTo>
                  <a:lnTo>
                    <a:pt x="7239000" y="2412530"/>
                  </a:lnTo>
                  <a:close/>
                </a:path>
              </a:pathLst>
            </a:custGeom>
            <a:ln w="54000">
              <a:solidFill>
                <a:srgbClr val="BB9F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6800" y="5880100"/>
              <a:ext cx="3547745" cy="0"/>
            </a:xfrm>
            <a:custGeom>
              <a:avLst/>
              <a:gdLst/>
              <a:ahLst/>
              <a:cxnLst/>
              <a:rect l="l" t="t" r="r" b="b"/>
              <a:pathLst>
                <a:path w="3547745">
                  <a:moveTo>
                    <a:pt x="0" y="0"/>
                  </a:moveTo>
                  <a:lnTo>
                    <a:pt x="3547529" y="0"/>
                  </a:lnTo>
                </a:path>
              </a:pathLst>
            </a:custGeom>
            <a:ln w="17995">
              <a:solidFill>
                <a:srgbClr val="E2B7A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6800" y="6261100"/>
              <a:ext cx="3547745" cy="0"/>
            </a:xfrm>
            <a:custGeom>
              <a:avLst/>
              <a:gdLst/>
              <a:ahLst/>
              <a:cxnLst/>
              <a:rect l="l" t="t" r="r" b="b"/>
              <a:pathLst>
                <a:path w="3547745">
                  <a:moveTo>
                    <a:pt x="0" y="0"/>
                  </a:moveTo>
                  <a:lnTo>
                    <a:pt x="3547529" y="0"/>
                  </a:lnTo>
                </a:path>
              </a:pathLst>
            </a:custGeom>
            <a:ln w="17995">
              <a:solidFill>
                <a:srgbClr val="E2B7A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6800" y="6642100"/>
              <a:ext cx="3547745" cy="0"/>
            </a:xfrm>
            <a:custGeom>
              <a:avLst/>
              <a:gdLst/>
              <a:ahLst/>
              <a:cxnLst/>
              <a:rect l="l" t="t" r="r" b="b"/>
              <a:pathLst>
                <a:path w="3547745">
                  <a:moveTo>
                    <a:pt x="0" y="0"/>
                  </a:moveTo>
                  <a:lnTo>
                    <a:pt x="3547529" y="0"/>
                  </a:lnTo>
                </a:path>
              </a:pathLst>
            </a:custGeom>
            <a:ln w="17995">
              <a:solidFill>
                <a:srgbClr val="E2B7A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6800" y="6946900"/>
              <a:ext cx="3547745" cy="0"/>
            </a:xfrm>
            <a:custGeom>
              <a:avLst/>
              <a:gdLst/>
              <a:ahLst/>
              <a:cxnLst/>
              <a:rect l="l" t="t" r="r" b="b"/>
              <a:pathLst>
                <a:path w="3547745">
                  <a:moveTo>
                    <a:pt x="0" y="0"/>
                  </a:moveTo>
                  <a:lnTo>
                    <a:pt x="3547529" y="0"/>
                  </a:lnTo>
                </a:path>
              </a:pathLst>
            </a:custGeom>
            <a:ln w="17995">
              <a:solidFill>
                <a:srgbClr val="E2B7A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05122" y="7703110"/>
            <a:ext cx="118237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-10" dirty="0">
                <a:solidFill>
                  <a:srgbClr val="2E3092"/>
                </a:solidFill>
                <a:latin typeface="07YasashisaGothicBold"/>
                <a:cs typeface="07YasashisaGothicBold"/>
              </a:rPr>
              <a:t>お申し込み▶</a:t>
            </a:r>
            <a:endParaRPr sz="1500">
              <a:latin typeface="07YasashisaGothicBold"/>
              <a:cs typeface="07YasashisaGothicBold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24442" y="7825087"/>
            <a:ext cx="7237095" cy="2059939"/>
            <a:chOff x="124442" y="7825087"/>
            <a:chExt cx="7237095" cy="2059939"/>
          </a:xfrm>
        </p:grpSpPr>
        <p:sp>
          <p:nvSpPr>
            <p:cNvPr id="63" name="object 63"/>
            <p:cNvSpPr/>
            <p:nvPr/>
          </p:nvSpPr>
          <p:spPr>
            <a:xfrm>
              <a:off x="1480442" y="7843184"/>
              <a:ext cx="5862955" cy="0"/>
            </a:xfrm>
            <a:custGeom>
              <a:avLst/>
              <a:gdLst/>
              <a:ahLst/>
              <a:cxnLst/>
              <a:rect l="l" t="t" r="r" b="b"/>
              <a:pathLst>
                <a:path w="5862955">
                  <a:moveTo>
                    <a:pt x="0" y="0"/>
                  </a:moveTo>
                  <a:lnTo>
                    <a:pt x="5862701" y="0"/>
                  </a:lnTo>
                </a:path>
              </a:pathLst>
            </a:custGeom>
            <a:ln w="36004">
              <a:solidFill>
                <a:srgbClr val="8DC63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5237" y="8807807"/>
              <a:ext cx="3873500" cy="1066165"/>
            </a:xfrm>
            <a:custGeom>
              <a:avLst/>
              <a:gdLst/>
              <a:ahLst/>
              <a:cxnLst/>
              <a:rect l="l" t="t" r="r" b="b"/>
              <a:pathLst>
                <a:path w="3873500" h="1066165">
                  <a:moveTo>
                    <a:pt x="3824490" y="0"/>
                  </a:moveTo>
                  <a:lnTo>
                    <a:pt x="0" y="218351"/>
                  </a:lnTo>
                  <a:lnTo>
                    <a:pt x="48374" y="1065809"/>
                  </a:lnTo>
                  <a:lnTo>
                    <a:pt x="3872877" y="847458"/>
                  </a:lnTo>
                  <a:lnTo>
                    <a:pt x="3824490" y="0"/>
                  </a:lnTo>
                  <a:close/>
                </a:path>
              </a:pathLst>
            </a:custGeom>
            <a:solidFill>
              <a:srgbClr val="FFF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5237" y="8807807"/>
              <a:ext cx="3873500" cy="1066165"/>
            </a:xfrm>
            <a:custGeom>
              <a:avLst/>
              <a:gdLst/>
              <a:ahLst/>
              <a:cxnLst/>
              <a:rect l="l" t="t" r="r" b="b"/>
              <a:pathLst>
                <a:path w="3873500" h="1066165">
                  <a:moveTo>
                    <a:pt x="3872877" y="847458"/>
                  </a:moveTo>
                  <a:lnTo>
                    <a:pt x="48374" y="1065809"/>
                  </a:lnTo>
                  <a:lnTo>
                    <a:pt x="0" y="218351"/>
                  </a:lnTo>
                  <a:lnTo>
                    <a:pt x="3824490" y="0"/>
                  </a:lnTo>
                  <a:lnTo>
                    <a:pt x="3872877" y="847458"/>
                  </a:lnTo>
                  <a:close/>
                </a:path>
              </a:pathLst>
            </a:custGeom>
            <a:ln w="21285">
              <a:solidFill>
                <a:srgbClr val="E2B7A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 rot="21420000">
            <a:off x="281265" y="9056130"/>
            <a:ext cx="1050689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</a:pPr>
            <a:r>
              <a:rPr sz="1150" spc="-10" dirty="0">
                <a:solidFill>
                  <a:srgbClr val="F15A22"/>
                </a:solidFill>
                <a:latin typeface="07YasashisaGothicBold"/>
                <a:cs typeface="07YasashisaGothicBold"/>
              </a:rPr>
              <a:t>お問い合わせ▶</a:t>
            </a:r>
            <a:endParaRPr sz="1150">
              <a:latin typeface="07YasashisaGothicBold"/>
              <a:cs typeface="07YasashisaGothicBold"/>
            </a:endParaRPr>
          </a:p>
        </p:txBody>
      </p:sp>
      <p:sp>
        <p:nvSpPr>
          <p:cNvPr id="67" name="object 67"/>
          <p:cNvSpPr txBox="1"/>
          <p:nvPr/>
        </p:nvSpPr>
        <p:spPr>
          <a:xfrm rot="21420000">
            <a:off x="275311" y="9200714"/>
            <a:ext cx="2517919" cy="1714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1350" b="1" spc="-20" dirty="0">
                <a:solidFill>
                  <a:srgbClr val="231F20"/>
                </a:solidFill>
                <a:latin typeface="Jun501Pro-Bold"/>
                <a:cs typeface="Jun501Pro-Bold"/>
              </a:rPr>
              <a:t>公益財団法人</a:t>
            </a:r>
            <a:r>
              <a:rPr sz="2025" b="1" spc="-172" baseline="2057" dirty="0">
                <a:solidFill>
                  <a:srgbClr val="231F20"/>
                </a:solidFill>
                <a:latin typeface="Jun501Pro-Bold"/>
                <a:cs typeface="Jun501Pro-Bold"/>
              </a:rPr>
              <a:t>ライフスポーツ</a:t>
            </a:r>
            <a:r>
              <a:rPr sz="2025" b="1" spc="-37" baseline="4115" dirty="0">
                <a:solidFill>
                  <a:srgbClr val="231F20"/>
                </a:solidFill>
                <a:latin typeface="Jun501Pro-Bold"/>
                <a:cs typeface="Jun501Pro-Bold"/>
              </a:rPr>
              <a:t>財団</a:t>
            </a:r>
            <a:endParaRPr sz="2025" baseline="4115">
              <a:latin typeface="Jun501Pro-Bold"/>
              <a:cs typeface="Jun501Pro-Bold"/>
            </a:endParaRPr>
          </a:p>
        </p:txBody>
      </p:sp>
      <p:sp>
        <p:nvSpPr>
          <p:cNvPr id="68" name="object 68"/>
          <p:cNvSpPr txBox="1"/>
          <p:nvPr/>
        </p:nvSpPr>
        <p:spPr>
          <a:xfrm rot="21420000">
            <a:off x="2781111" y="9157996"/>
            <a:ext cx="1096672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950" spc="-25" dirty="0">
                <a:solidFill>
                  <a:srgbClr val="231F20"/>
                </a:solidFill>
                <a:latin typeface="Jun34Pro-Medium"/>
                <a:cs typeface="Jun34Pro-Medium"/>
              </a:rPr>
              <a:t>(平日</a:t>
            </a:r>
            <a:r>
              <a:rPr sz="950" spc="-10" dirty="0">
                <a:solidFill>
                  <a:srgbClr val="231F20"/>
                </a:solidFill>
                <a:latin typeface="Jun34Pro-Medium"/>
                <a:cs typeface="Jun34Pro-Medium"/>
              </a:rPr>
              <a:t>9:15～</a:t>
            </a:r>
            <a:r>
              <a:rPr sz="1425" spc="-15" baseline="2923" dirty="0">
                <a:solidFill>
                  <a:srgbClr val="231F20"/>
                </a:solidFill>
                <a:latin typeface="Jun34Pro-Medium"/>
                <a:cs typeface="Jun34Pro-Medium"/>
              </a:rPr>
              <a:t>18:00)</a:t>
            </a:r>
            <a:endParaRPr sz="1425" baseline="2923">
              <a:latin typeface="Jun34Pro-Medium"/>
              <a:cs typeface="Jun34Pro-Medium"/>
            </a:endParaRPr>
          </a:p>
        </p:txBody>
      </p:sp>
      <p:sp>
        <p:nvSpPr>
          <p:cNvPr id="69" name="object 69"/>
          <p:cNvSpPr txBox="1"/>
          <p:nvPr/>
        </p:nvSpPr>
        <p:spPr>
          <a:xfrm rot="21420000">
            <a:off x="266896" y="9401301"/>
            <a:ext cx="3620348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950" spc="-100" dirty="0">
                <a:solidFill>
                  <a:srgbClr val="231F20"/>
                </a:solidFill>
                <a:latin typeface="Jun34Pro-Medium"/>
                <a:cs typeface="Jun34Pro-Medium"/>
              </a:rPr>
              <a:t>〒</a:t>
            </a:r>
            <a:r>
              <a:rPr sz="950" dirty="0">
                <a:solidFill>
                  <a:srgbClr val="231F20"/>
                </a:solidFill>
                <a:latin typeface="Jun34Pro-Medium"/>
                <a:cs typeface="Jun34Pro-Medium"/>
              </a:rPr>
              <a:t>564-0063</a:t>
            </a:r>
            <a:r>
              <a:rPr sz="950" spc="250" dirty="0">
                <a:solidFill>
                  <a:srgbClr val="231F20"/>
                </a:solidFill>
                <a:latin typeface="Jun34Pro-Medium"/>
                <a:cs typeface="Jun34Pro-Medium"/>
              </a:rPr>
              <a:t> </a:t>
            </a:r>
            <a:r>
              <a:rPr sz="1425" baseline="2923" dirty="0">
                <a:solidFill>
                  <a:srgbClr val="231F20"/>
                </a:solidFill>
                <a:latin typeface="Jun34Pro-Medium"/>
                <a:cs typeface="Jun34Pro-Medium"/>
              </a:rPr>
              <a:t>大阪府吹田市江坂町1-23-43</a:t>
            </a:r>
            <a:r>
              <a:rPr sz="1425" spc="202" baseline="2923" dirty="0">
                <a:solidFill>
                  <a:srgbClr val="231F20"/>
                </a:solidFill>
                <a:latin typeface="Jun34Pro-Medium"/>
                <a:cs typeface="Jun34Pro-Medium"/>
              </a:rPr>
              <a:t> </a:t>
            </a:r>
            <a:r>
              <a:rPr sz="1425" spc="-135" baseline="5847" dirty="0">
                <a:solidFill>
                  <a:srgbClr val="231F20"/>
                </a:solidFill>
                <a:latin typeface="Jun34Pro-Medium"/>
                <a:cs typeface="Jun34Pro-Medium"/>
              </a:rPr>
              <a:t>ファサード江坂ビル</a:t>
            </a:r>
            <a:r>
              <a:rPr sz="1425" baseline="8771" dirty="0">
                <a:solidFill>
                  <a:srgbClr val="231F20"/>
                </a:solidFill>
                <a:latin typeface="Jun34Pro-Medium"/>
                <a:cs typeface="Jun34Pro-Medium"/>
              </a:rPr>
              <a:t>7</a:t>
            </a:r>
            <a:r>
              <a:rPr sz="1425" spc="-75" baseline="8771" dirty="0">
                <a:solidFill>
                  <a:srgbClr val="231F20"/>
                </a:solidFill>
                <a:latin typeface="Jun34Pro-Medium"/>
                <a:cs typeface="Jun34Pro-Medium"/>
              </a:rPr>
              <a:t>階</a:t>
            </a:r>
            <a:endParaRPr sz="1425" baseline="8771">
              <a:latin typeface="Jun34Pro-Medium"/>
              <a:cs typeface="Jun34Pro-Medium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289127" y="9638191"/>
            <a:ext cx="1255799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950" dirty="0">
                <a:solidFill>
                  <a:srgbClr val="231F20"/>
                </a:solidFill>
                <a:latin typeface="Jun34Pro-Medium"/>
                <a:cs typeface="Jun34Pro-Medium"/>
              </a:rPr>
              <a:t>TEL：06-6170-</a:t>
            </a:r>
            <a:r>
              <a:rPr sz="950" spc="-20" dirty="0">
                <a:solidFill>
                  <a:srgbClr val="231F20"/>
                </a:solidFill>
                <a:latin typeface="Jun34Pro-Medium"/>
                <a:cs typeface="Jun34Pro-Medium"/>
              </a:rPr>
              <a:t>9886</a:t>
            </a:r>
            <a:endParaRPr sz="950">
              <a:latin typeface="Jun34Pro-Medium"/>
              <a:cs typeface="Jun34Pro-Medium"/>
            </a:endParaRPr>
          </a:p>
        </p:txBody>
      </p:sp>
      <p:pic>
        <p:nvPicPr>
          <p:cNvPr id="71" name="object 7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4749" y="1144432"/>
            <a:ext cx="870160" cy="1613234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310052" y="1517392"/>
            <a:ext cx="918521" cy="1594497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2628" y="8140"/>
            <a:ext cx="7556500" cy="10681335"/>
          </a:xfrm>
          <a:custGeom>
            <a:avLst/>
            <a:gdLst/>
            <a:ahLst/>
            <a:cxnLst/>
            <a:rect l="l" t="t" r="r" b="b"/>
            <a:pathLst>
              <a:path w="7556500" h="10681335">
                <a:moveTo>
                  <a:pt x="0" y="10681195"/>
                </a:moveTo>
                <a:lnTo>
                  <a:pt x="0" y="0"/>
                </a:lnTo>
                <a:lnTo>
                  <a:pt x="7556398" y="0"/>
                </a:lnTo>
              </a:path>
            </a:pathLst>
          </a:custGeom>
          <a:ln w="12725">
            <a:solidFill>
              <a:srgbClr val="05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3">
            <a:extLst>
              <a:ext uri="{FF2B5EF4-FFF2-40B4-BE49-F238E27FC236}">
                <a16:creationId xmlns:a16="http://schemas.microsoft.com/office/drawing/2014/main" id="{F3336394-734D-73CB-0DF6-BA69E8E3DA43}"/>
              </a:ext>
            </a:extLst>
          </p:cNvPr>
          <p:cNvSpPr/>
          <p:nvPr/>
        </p:nvSpPr>
        <p:spPr>
          <a:xfrm>
            <a:off x="4023673" y="7099300"/>
            <a:ext cx="380365" cy="380365"/>
          </a:xfrm>
          <a:custGeom>
            <a:avLst/>
            <a:gdLst/>
            <a:ahLst/>
            <a:cxnLst/>
            <a:rect l="l" t="t" r="r" b="b"/>
            <a:pathLst>
              <a:path w="380365" h="380364">
                <a:moveTo>
                  <a:pt x="190030" y="0"/>
                </a:moveTo>
                <a:lnTo>
                  <a:pt x="146457" y="5018"/>
                </a:lnTo>
                <a:lnTo>
                  <a:pt x="106458" y="19314"/>
                </a:lnTo>
                <a:lnTo>
                  <a:pt x="71175" y="41746"/>
                </a:lnTo>
                <a:lnTo>
                  <a:pt x="41746" y="71175"/>
                </a:lnTo>
                <a:lnTo>
                  <a:pt x="19314" y="106458"/>
                </a:lnTo>
                <a:lnTo>
                  <a:pt x="5018" y="146457"/>
                </a:lnTo>
                <a:lnTo>
                  <a:pt x="0" y="190030"/>
                </a:lnTo>
                <a:lnTo>
                  <a:pt x="5018" y="233598"/>
                </a:lnTo>
                <a:lnTo>
                  <a:pt x="19314" y="273593"/>
                </a:lnTo>
                <a:lnTo>
                  <a:pt x="41746" y="308874"/>
                </a:lnTo>
                <a:lnTo>
                  <a:pt x="71175" y="338301"/>
                </a:lnTo>
                <a:lnTo>
                  <a:pt x="106458" y="360733"/>
                </a:lnTo>
                <a:lnTo>
                  <a:pt x="146457" y="375028"/>
                </a:lnTo>
                <a:lnTo>
                  <a:pt x="190030" y="380047"/>
                </a:lnTo>
                <a:lnTo>
                  <a:pt x="233607" y="375028"/>
                </a:lnTo>
                <a:lnTo>
                  <a:pt x="273609" y="360733"/>
                </a:lnTo>
                <a:lnTo>
                  <a:pt x="308895" y="338301"/>
                </a:lnTo>
                <a:lnTo>
                  <a:pt x="338325" y="308874"/>
                </a:lnTo>
                <a:lnTo>
                  <a:pt x="360758" y="273593"/>
                </a:lnTo>
                <a:lnTo>
                  <a:pt x="375054" y="233598"/>
                </a:lnTo>
                <a:lnTo>
                  <a:pt x="380072" y="190030"/>
                </a:lnTo>
                <a:lnTo>
                  <a:pt x="375054" y="146457"/>
                </a:lnTo>
                <a:lnTo>
                  <a:pt x="360758" y="106458"/>
                </a:lnTo>
                <a:lnTo>
                  <a:pt x="338325" y="71175"/>
                </a:lnTo>
                <a:lnTo>
                  <a:pt x="308895" y="41746"/>
                </a:lnTo>
                <a:lnTo>
                  <a:pt x="273609" y="19314"/>
                </a:lnTo>
                <a:lnTo>
                  <a:pt x="233607" y="5018"/>
                </a:lnTo>
                <a:lnTo>
                  <a:pt x="190030" y="0"/>
                </a:lnTo>
                <a:close/>
              </a:path>
            </a:pathLst>
          </a:custGeom>
          <a:solidFill>
            <a:srgbClr val="F79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54">
            <a:extLst>
              <a:ext uri="{FF2B5EF4-FFF2-40B4-BE49-F238E27FC236}">
                <a16:creationId xmlns:a16="http://schemas.microsoft.com/office/drawing/2014/main" id="{F59284FF-6320-41E6-4632-BBB0A4C8CB92}"/>
              </a:ext>
            </a:extLst>
          </p:cNvPr>
          <p:cNvSpPr txBox="1"/>
          <p:nvPr/>
        </p:nvSpPr>
        <p:spPr>
          <a:xfrm>
            <a:off x="4083163" y="7122176"/>
            <a:ext cx="267536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900" spc="-10" dirty="0">
                <a:solidFill>
                  <a:srgbClr val="FFFFFF"/>
                </a:solidFill>
                <a:latin typeface="07YasashisaGothicBold"/>
                <a:cs typeface="07YasashisaGothicBold"/>
              </a:rPr>
              <a:t>参加条件</a:t>
            </a:r>
            <a:endParaRPr sz="900" dirty="0">
              <a:latin typeface="07YasashisaGothicBold"/>
              <a:cs typeface="07YasashisaGothicBold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F6979DC-6148-3363-B723-62DD9BD59286}"/>
              </a:ext>
            </a:extLst>
          </p:cNvPr>
          <p:cNvSpPr txBox="1"/>
          <p:nvPr/>
        </p:nvSpPr>
        <p:spPr>
          <a:xfrm>
            <a:off x="4418766" y="7149752"/>
            <a:ext cx="959684" cy="26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ja-JP" altLang="en-US" sz="1100" dirty="0">
                <a:solidFill>
                  <a:srgbClr val="231F20"/>
                </a:solidFill>
                <a:latin typeface="Jun34Pro-Medium"/>
                <a:cs typeface="Jun34Pro-Medium"/>
              </a:rPr>
              <a:t>親子で参加</a:t>
            </a:r>
            <a:endParaRPr lang="ja-JP" altLang="en-US" sz="1100" dirty="0">
              <a:latin typeface="A-OTF Jun Pro"/>
              <a:cs typeface="A-OTF Jun Pro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FAE9668-C795-0FB9-CEB6-021B157D19BA}"/>
              </a:ext>
            </a:extLst>
          </p:cNvPr>
          <p:cNvSpPr txBox="1"/>
          <p:nvPr/>
        </p:nvSpPr>
        <p:spPr>
          <a:xfrm>
            <a:off x="3971962" y="6164780"/>
            <a:ext cx="456078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50" dirty="0">
                <a:solidFill>
                  <a:srgbClr val="FFFFFF"/>
                </a:solidFill>
                <a:latin typeface="07YasashisaGothicBold"/>
                <a:cs typeface="07YasashisaGothicBold"/>
              </a:rPr>
              <a:t>対 </a:t>
            </a:r>
            <a:r>
              <a:rPr lang="ja-JP" altLang="en-US" sz="950" spc="-50" dirty="0">
                <a:solidFill>
                  <a:srgbClr val="FFFFFF"/>
                </a:solidFill>
                <a:latin typeface="07YasashisaGothicBold"/>
                <a:cs typeface="07YasashisaGothicBold"/>
              </a:rPr>
              <a:t>象</a:t>
            </a:r>
            <a:endParaRPr lang="ja-JP" altLang="en-US" sz="950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22BDC6E-C4BF-2D3E-1F65-6C93B8C401B8}"/>
              </a:ext>
            </a:extLst>
          </p:cNvPr>
          <p:cNvSpPr txBox="1"/>
          <p:nvPr/>
        </p:nvSpPr>
        <p:spPr>
          <a:xfrm>
            <a:off x="3862348" y="479337"/>
            <a:ext cx="3300693" cy="1015663"/>
          </a:xfrm>
          <a:prstGeom prst="rect">
            <a:avLst/>
          </a:prstGeom>
          <a:solidFill>
            <a:srgbClr val="FF0000"/>
          </a:solidFill>
          <a:ln w="825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6000" dirty="0"/>
              <a:t>チラシ例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327</Words>
  <Application>Microsoft Office PowerPoint</Application>
  <PresentationFormat>ユーザー設定</PresentationFormat>
  <Paragraphs>62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07YasashisaGothicBold</vt:lpstr>
      <vt:lpstr>A-OTF Jun Pro</vt:lpstr>
      <vt:lpstr>Jun201Pro-Regular</vt:lpstr>
      <vt:lpstr>Jun34Pro-Medium</vt:lpstr>
      <vt:lpstr>Jun501Pro-Bold</vt:lpstr>
      <vt:lpstr>ShinGoPro-DeBold</vt:lpstr>
      <vt:lpstr>游ゴシック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3キッズチラシ20230706-2のコピ02</dc:title>
  <dc:creator>LSF03</dc:creator>
  <cp:lastModifiedBy>LSF2</cp:lastModifiedBy>
  <cp:revision>7</cp:revision>
  <cp:lastPrinted>2024-03-05T07:12:58Z</cp:lastPrinted>
  <dcterms:created xsi:type="dcterms:W3CDTF">2023-07-10T18:54:01Z</dcterms:created>
  <dcterms:modified xsi:type="dcterms:W3CDTF">2024-03-27T00:30:37Z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2023-07-10T00:00:00Z</vt:filetime>
  </property>
  <property fmtid="{D5CDD505-2E9C-101B-9397-08002B2CF9AE}" pid="5" name="Producer">
    <vt:lpwstr>Adobe PDF library 16.07</vt:lpwstr>
  </property>
</Properties>
</file>