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5"/>
  </p:notesMasterIdLst>
  <p:sldIdLst>
    <p:sldId id="271" r:id="rId2"/>
    <p:sldId id="272" r:id="rId3"/>
    <p:sldId id="274" r:id="rId4"/>
  </p:sldIdLst>
  <p:sldSz cx="6858000" cy="9906000" type="A4"/>
  <p:notesSz cx="6735763" cy="9866313"/>
  <p:defaultTextStyle>
    <a:defPPr>
      <a:defRPr lang="ja-JP"/>
    </a:defPPr>
    <a:lvl1pPr marL="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4B34"/>
    <a:srgbClr val="6BA743"/>
    <a:srgbClr val="ED7D31"/>
    <a:srgbClr val="645B4B"/>
    <a:srgbClr val="1C902B"/>
    <a:srgbClr val="F4A589"/>
    <a:srgbClr val="8F5839"/>
    <a:srgbClr val="FCFFD5"/>
    <a:srgbClr val="FA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25" autoAdjust="0"/>
    <p:restoredTop sz="96010" autoAdjust="0"/>
  </p:normalViewPr>
  <p:slideViewPr>
    <p:cSldViewPr snapToGrid="0">
      <p:cViewPr>
        <p:scale>
          <a:sx n="100" d="100"/>
          <a:sy n="100" d="100"/>
        </p:scale>
        <p:origin x="852" y="114"/>
      </p:cViewPr>
      <p:guideLst>
        <p:guide orient="horz" pos="31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733" tIns="45368" rIns="90733" bIns="4536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8" y="2"/>
            <a:ext cx="2918830" cy="495029"/>
          </a:xfrm>
          <a:prstGeom prst="rect">
            <a:avLst/>
          </a:prstGeom>
        </p:spPr>
        <p:txBody>
          <a:bodyPr vert="horz" lIns="90733" tIns="45368" rIns="90733" bIns="45368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2026/3/19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1900"/>
            <a:ext cx="23066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3" tIns="45368" rIns="90733" bIns="4536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33" tIns="45368" rIns="90733" bIns="4536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9"/>
            <a:ext cx="2918830" cy="495028"/>
          </a:xfrm>
          <a:prstGeom prst="rect">
            <a:avLst/>
          </a:prstGeom>
        </p:spPr>
        <p:txBody>
          <a:bodyPr vert="horz" lIns="90733" tIns="45368" rIns="90733" bIns="4536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8" y="9371289"/>
            <a:ext cx="2918830" cy="495028"/>
          </a:xfrm>
          <a:prstGeom prst="rect">
            <a:avLst/>
          </a:prstGeom>
        </p:spPr>
        <p:txBody>
          <a:bodyPr vert="horz" lIns="90733" tIns="45368" rIns="90733" bIns="45368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背景パターン&#10;&#10;自動的に生成された説明">
            <a:extLst>
              <a:ext uri="{FF2B5EF4-FFF2-40B4-BE49-F238E27FC236}">
                <a16:creationId xmlns:a16="http://schemas.microsoft.com/office/drawing/2014/main" id="{CC38A3B8-F5E2-5A0A-C19A-BECA48B7F3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334" y="-64884"/>
            <a:ext cx="6937990" cy="10002324"/>
          </a:xfrm>
          <a:prstGeom prst="rect">
            <a:avLst/>
          </a:prstGeom>
        </p:spPr>
      </p:pic>
      <p:pic>
        <p:nvPicPr>
          <p:cNvPr id="10" name="図 9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F3BA5472-D6AC-BDC7-E67B-CB512C0A38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49" y="220110"/>
            <a:ext cx="3450528" cy="1532718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CF949F56-5012-FA89-C04E-8F3E1D21F7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769" y="995577"/>
            <a:ext cx="2056199" cy="1197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5368FE-CCF1-9669-2EFF-BB9EBCFB11A6}"/>
              </a:ext>
            </a:extLst>
          </p:cNvPr>
          <p:cNvSpPr txBox="1"/>
          <p:nvPr userDrawn="1"/>
        </p:nvSpPr>
        <p:spPr>
          <a:xfrm>
            <a:off x="679370" y="1835388"/>
            <a:ext cx="3665548" cy="74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i="0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お子様と一緒に楽しく体を動かし遊びます。</a:t>
            </a:r>
            <a:endParaRPr lang="en-US" altLang="ja-JP" sz="1411" b="1" i="0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お子様と触れ合いながら絆を深め</a:t>
            </a:r>
            <a:endParaRPr lang="en-US" altLang="ja-JP" sz="1411" b="1" i="0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体を楽しく動かす力を育みます。</a:t>
            </a:r>
            <a:endParaRPr lang="ja-JP" altLang="en-US" sz="1588" b="1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424DCEB-D905-D052-B318-0D4839344EBF}"/>
              </a:ext>
            </a:extLst>
          </p:cNvPr>
          <p:cNvSpPr txBox="1"/>
          <p:nvPr userDrawn="1"/>
        </p:nvSpPr>
        <p:spPr>
          <a:xfrm>
            <a:off x="679370" y="1831802"/>
            <a:ext cx="3665548" cy="74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i="0" dirty="0">
                <a:solidFill>
                  <a:schemeClr val="bg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お子様と一緒に楽しく体を動かし遊びます。</a:t>
            </a:r>
            <a:endParaRPr lang="en-US" altLang="ja-JP" sz="1411" b="1" i="0" dirty="0">
              <a:solidFill>
                <a:schemeClr val="bg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solidFill>
                  <a:schemeClr val="bg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お子様と触れ合いながら絆を深め</a:t>
            </a:r>
            <a:endParaRPr lang="en-US" altLang="ja-JP" sz="1411" b="1" i="0" dirty="0">
              <a:solidFill>
                <a:schemeClr val="bg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solidFill>
                  <a:schemeClr val="bg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体を楽しく動かす力を育みます。</a:t>
            </a:r>
            <a:endParaRPr lang="ja-JP" altLang="en-US" sz="1588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5F98630-0402-4662-A302-7AD0470742AE}"/>
              </a:ext>
            </a:extLst>
          </p:cNvPr>
          <p:cNvSpPr txBox="1"/>
          <p:nvPr userDrawn="1"/>
        </p:nvSpPr>
        <p:spPr>
          <a:xfrm>
            <a:off x="4184979" y="360620"/>
            <a:ext cx="233884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i="0" dirty="0">
                <a:ln w="88900">
                  <a:solidFill>
                    <a:srgbClr val="ED7D31"/>
                  </a:solidFill>
                </a:ln>
                <a:solidFill>
                  <a:srgbClr val="242424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笑顔あふれる楽しい時間を</a:t>
            </a:r>
            <a:endParaRPr lang="en-US" altLang="ja-JP" sz="1411" b="1" i="0" dirty="0">
              <a:ln w="88900">
                <a:solidFill>
                  <a:srgbClr val="ED7D31"/>
                </a:solidFill>
              </a:ln>
              <a:solidFill>
                <a:srgbClr val="242424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ln w="88900">
                  <a:solidFill>
                    <a:srgbClr val="ED7D31"/>
                  </a:solidFill>
                </a:ln>
                <a:solidFill>
                  <a:srgbClr val="242424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過ごしましょう！</a:t>
            </a:r>
            <a:endParaRPr lang="ja-JP" altLang="en-US" sz="1411" b="1" dirty="0">
              <a:ln w="88900">
                <a:solidFill>
                  <a:srgbClr val="ED7D31"/>
                </a:solidFill>
              </a:ln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9C067D-C92D-D9DB-7726-6A7730093755}"/>
              </a:ext>
            </a:extLst>
          </p:cNvPr>
          <p:cNvSpPr txBox="1"/>
          <p:nvPr userDrawn="1"/>
        </p:nvSpPr>
        <p:spPr>
          <a:xfrm>
            <a:off x="4184979" y="345532"/>
            <a:ext cx="233884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i="0" dirty="0">
                <a:solidFill>
                  <a:schemeClr val="bg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笑顔あふれる楽しい時間を</a:t>
            </a:r>
            <a:endParaRPr lang="en-US" altLang="ja-JP" sz="1411" b="1" i="0" dirty="0">
              <a:solidFill>
                <a:schemeClr val="bg1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i="0" dirty="0">
                <a:solidFill>
                  <a:schemeClr val="bg1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過ごしましょう！</a:t>
            </a:r>
            <a:endParaRPr lang="ja-JP" altLang="en-US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38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2106" y="527862"/>
            <a:ext cx="5913789" cy="19152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106" y="2637285"/>
            <a:ext cx="5913789" cy="62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2106" y="9179939"/>
            <a:ext cx="1543075" cy="527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898764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2D030D-BC4F-4300-9C1D-DEF9FB5A657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0696" y="9179939"/>
            <a:ext cx="2316608" cy="527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898764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2820" y="9179939"/>
            <a:ext cx="1543075" cy="5278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898764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2EABC4-B37D-4B48-A645-B436E776B1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03250"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806501"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209751"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613002" algn="l" defTabSz="684686" rtl="0" fontAlgn="base">
        <a:lnSpc>
          <a:spcPct val="90000"/>
        </a:lnSpc>
        <a:spcBef>
          <a:spcPct val="0"/>
        </a:spcBef>
        <a:spcAft>
          <a:spcPct val="0"/>
        </a:spcAft>
        <a:defRPr kumimoji="1" sz="3263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70821" indent="-170821" algn="l" defTabSz="684686" rtl="0" fontAlgn="base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kumimoji="1" sz="2029" kern="1200">
          <a:solidFill>
            <a:schemeClr val="tx1"/>
          </a:solidFill>
          <a:latin typeface="+mn-lt"/>
          <a:ea typeface="+mn-ea"/>
          <a:cs typeface="+mn-cs"/>
        </a:defRPr>
      </a:lvl1pPr>
      <a:lvl2pPr marL="513865" indent="-170821" algn="l" defTabSz="684686" rtl="0" fontAlgn="base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56907" indent="-170821" algn="l" defTabSz="684686" rtl="0" fontAlgn="base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umimoji="1"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199950" indent="-170821" algn="l" defTabSz="684686" rtl="0" fontAlgn="base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umimoji="1"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541593" indent="-170821" algn="l" defTabSz="684686" rtl="0" fontAlgn="base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umimoji="1"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885861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45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9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13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7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1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6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9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03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7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70" algn="l" defTabSz="685767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10" Type="http://schemas.openxmlformats.org/officeDocument/2006/relationships/image" Target="../media/image7.jp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B278A-8EF8-11CF-135E-7A21B83FA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D0767607-6FA0-D79E-102A-345E35CD3A2C}"/>
              </a:ext>
            </a:extLst>
          </p:cNvPr>
          <p:cNvSpPr/>
          <p:nvPr/>
        </p:nvSpPr>
        <p:spPr>
          <a:xfrm>
            <a:off x="171469" y="2811462"/>
            <a:ext cx="3040694" cy="2718386"/>
          </a:xfrm>
          <a:prstGeom prst="roundRect">
            <a:avLst>
              <a:gd name="adj" fmla="val 1337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746F61AB-0DA2-E99C-D3C5-E61F18E88E07}"/>
              </a:ext>
            </a:extLst>
          </p:cNvPr>
          <p:cNvSpPr/>
          <p:nvPr/>
        </p:nvSpPr>
        <p:spPr>
          <a:xfrm>
            <a:off x="3478632" y="4327562"/>
            <a:ext cx="3073038" cy="2547844"/>
          </a:xfrm>
          <a:prstGeom prst="roundRect">
            <a:avLst>
              <a:gd name="adj" fmla="val 12446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2BE274F8-4CA4-F186-8232-EFA5F97D6280}"/>
              </a:ext>
            </a:extLst>
          </p:cNvPr>
          <p:cNvSpPr/>
          <p:nvPr/>
        </p:nvSpPr>
        <p:spPr>
          <a:xfrm>
            <a:off x="303612" y="6925349"/>
            <a:ext cx="6262258" cy="1480269"/>
          </a:xfrm>
          <a:prstGeom prst="roundRect">
            <a:avLst>
              <a:gd name="adj" fmla="val 963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5A166E24-651E-2596-9972-235830C37860}"/>
              </a:ext>
            </a:extLst>
          </p:cNvPr>
          <p:cNvSpPr/>
          <p:nvPr/>
        </p:nvSpPr>
        <p:spPr>
          <a:xfrm>
            <a:off x="153384" y="333811"/>
            <a:ext cx="1290556" cy="7028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3A65945-C4B2-D26E-B0C6-FE2B871C8200}"/>
              </a:ext>
            </a:extLst>
          </p:cNvPr>
          <p:cNvSpPr txBox="1"/>
          <p:nvPr/>
        </p:nvSpPr>
        <p:spPr>
          <a:xfrm>
            <a:off x="192688" y="486978"/>
            <a:ext cx="125125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●●市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6CA90362-B42B-B31C-31A0-321C588421DE}"/>
              </a:ext>
            </a:extLst>
          </p:cNvPr>
          <p:cNvSpPr/>
          <p:nvPr/>
        </p:nvSpPr>
        <p:spPr>
          <a:xfrm rot="7981313">
            <a:off x="799665" y="941545"/>
            <a:ext cx="118602" cy="36249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05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37289F3E-5E2A-26CF-9395-5C15A49160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236816" y="2396076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4AB0E368-C207-9CC4-A091-0A5C6464C07B}"/>
              </a:ext>
            </a:extLst>
          </p:cNvPr>
          <p:cNvSpPr txBox="1"/>
          <p:nvPr/>
        </p:nvSpPr>
        <p:spPr>
          <a:xfrm rot="21335424">
            <a:off x="274141" y="2513829"/>
            <a:ext cx="637320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日時</a:t>
            </a:r>
          </a:p>
        </p:txBody>
      </p:sp>
      <p:pic>
        <p:nvPicPr>
          <p:cNvPr id="2063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57028AE5-3B49-7C1E-0FB2-7C3BA74B30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7592" y="4149616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5E5110A5-02EB-C1E0-242E-76A267A964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11757" y="4862137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B8542D08-E2F8-43AB-EEA3-3625E71F80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1999" y="6166352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5504ABC-EB1B-7495-31E3-27E33536B62C}"/>
              </a:ext>
            </a:extLst>
          </p:cNvPr>
          <p:cNvSpPr txBox="1"/>
          <p:nvPr/>
        </p:nvSpPr>
        <p:spPr>
          <a:xfrm rot="21335424">
            <a:off x="3486564" y="4271098"/>
            <a:ext cx="683715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40FE706-3487-1DA0-BC4E-AED9234EA64E}"/>
              </a:ext>
            </a:extLst>
          </p:cNvPr>
          <p:cNvSpPr txBox="1"/>
          <p:nvPr/>
        </p:nvSpPr>
        <p:spPr>
          <a:xfrm rot="21335424">
            <a:off x="3461174" y="4968936"/>
            <a:ext cx="64256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対象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F1862F6-1909-BDEC-8E4F-E92CEAD76A98}"/>
              </a:ext>
            </a:extLst>
          </p:cNvPr>
          <p:cNvSpPr txBox="1"/>
          <p:nvPr/>
        </p:nvSpPr>
        <p:spPr>
          <a:xfrm rot="21335424">
            <a:off x="3482051" y="6282423"/>
            <a:ext cx="54705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費用</a:t>
            </a:r>
          </a:p>
        </p:txBody>
      </p:sp>
      <p:sp>
        <p:nvSpPr>
          <p:cNvPr id="2057" name="正方形/長方形 2056">
            <a:extLst>
              <a:ext uri="{FF2B5EF4-FFF2-40B4-BE49-F238E27FC236}">
                <a16:creationId xmlns:a16="http://schemas.microsoft.com/office/drawing/2014/main" id="{712229C3-D024-B768-18F8-8342B1FB2415}"/>
              </a:ext>
            </a:extLst>
          </p:cNvPr>
          <p:cNvSpPr/>
          <p:nvPr/>
        </p:nvSpPr>
        <p:spPr>
          <a:xfrm>
            <a:off x="707220" y="5060801"/>
            <a:ext cx="2219247" cy="403979"/>
          </a:xfrm>
          <a:prstGeom prst="rect">
            <a:avLst/>
          </a:prstGeom>
          <a:noFill/>
          <a:ln>
            <a:solidFill>
              <a:srgbClr val="6BA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solidFill>
                <a:srgbClr val="6BA743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8" name="object 26">
            <a:extLst>
              <a:ext uri="{FF2B5EF4-FFF2-40B4-BE49-F238E27FC236}">
                <a16:creationId xmlns:a16="http://schemas.microsoft.com/office/drawing/2014/main" id="{0679DC1E-51DF-749D-6067-2E47D186EE42}"/>
              </a:ext>
            </a:extLst>
          </p:cNvPr>
          <p:cNvSpPr txBox="1"/>
          <p:nvPr/>
        </p:nvSpPr>
        <p:spPr>
          <a:xfrm>
            <a:off x="966187" y="5182203"/>
            <a:ext cx="1621608" cy="174112"/>
          </a:xfrm>
          <a:prstGeom prst="rect">
            <a:avLst/>
          </a:prstGeom>
        </p:spPr>
        <p:txBody>
          <a:bodyPr vert="horz" wrap="square" lIns="0" tIns="11201" rIns="0" bIns="0" rtlCol="0">
            <a:spAutoFit/>
          </a:bodyPr>
          <a:lstStyle/>
          <a:p>
            <a:pPr marL="11201">
              <a:spcBef>
                <a:spcPts val="88"/>
              </a:spcBef>
            </a:pPr>
            <a:r>
              <a:rPr lang="ja-JP" altLang="en-US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時間：</a:t>
            </a:r>
            <a:endParaRPr lang="en-US" altLang="ja-JP" sz="926" b="1" spc="-9" dirty="0">
              <a:solidFill>
                <a:srgbClr val="6BA743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Jun501Pro-Bold"/>
            </a:endParaRPr>
          </a:p>
        </p:txBody>
      </p:sp>
      <p:sp>
        <p:nvSpPr>
          <p:cNvPr id="2055" name="object 28">
            <a:extLst>
              <a:ext uri="{FF2B5EF4-FFF2-40B4-BE49-F238E27FC236}">
                <a16:creationId xmlns:a16="http://schemas.microsoft.com/office/drawing/2014/main" id="{9F8942A5-9D34-37A7-46FA-DD9E0742FE34}"/>
              </a:ext>
            </a:extLst>
          </p:cNvPr>
          <p:cNvSpPr txBox="1"/>
          <p:nvPr/>
        </p:nvSpPr>
        <p:spPr>
          <a:xfrm>
            <a:off x="1263220" y="7026010"/>
            <a:ext cx="4443577" cy="231815"/>
          </a:xfrm>
          <a:prstGeom prst="rect">
            <a:avLst/>
          </a:prstGeom>
        </p:spPr>
        <p:txBody>
          <a:bodyPr wrap="square" lIns="0" tIns="14562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10"/>
              </a:spcBef>
            </a:pP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●月●日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より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WEB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・メール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または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FAX)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にて受付</a:t>
            </a:r>
            <a:endParaRPr lang="ja-JP" altLang="ja-JP" sz="882" dirty="0">
              <a:latin typeface="游ゴシック" panose="020B0400000000000000" pitchFamily="50" charset="-128"/>
              <a:ea typeface="游ゴシック" panose="020B0400000000000000" pitchFamily="50" charset="-128"/>
              <a:cs typeface="Jun34Pro-Medium"/>
            </a:endParaRPr>
          </a:p>
        </p:txBody>
      </p:sp>
      <p:pic>
        <p:nvPicPr>
          <p:cNvPr id="209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82C628CE-DD87-5512-6310-73A5A7AE24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192688" y="6552177"/>
            <a:ext cx="944156" cy="73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1" name="テキスト ボックス 2090">
            <a:extLst>
              <a:ext uri="{FF2B5EF4-FFF2-40B4-BE49-F238E27FC236}">
                <a16:creationId xmlns:a16="http://schemas.microsoft.com/office/drawing/2014/main" id="{8EE9C1FF-4606-D584-7711-E09E84663B43}"/>
              </a:ext>
            </a:extLst>
          </p:cNvPr>
          <p:cNvSpPr txBox="1"/>
          <p:nvPr/>
        </p:nvSpPr>
        <p:spPr>
          <a:xfrm rot="21335424">
            <a:off x="192321" y="6723724"/>
            <a:ext cx="912133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</a:t>
            </a:r>
          </a:p>
        </p:txBody>
      </p:sp>
      <p:sp>
        <p:nvSpPr>
          <p:cNvPr id="2096" name="正方形/長方形 2095">
            <a:extLst>
              <a:ext uri="{FF2B5EF4-FFF2-40B4-BE49-F238E27FC236}">
                <a16:creationId xmlns:a16="http://schemas.microsoft.com/office/drawing/2014/main" id="{3BDA0D22-D4F6-159D-3047-9C1697AA626B}"/>
              </a:ext>
            </a:extLst>
          </p:cNvPr>
          <p:cNvSpPr/>
          <p:nvPr/>
        </p:nvSpPr>
        <p:spPr>
          <a:xfrm>
            <a:off x="777083" y="7295490"/>
            <a:ext cx="216723" cy="101987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お申込み方法</a:t>
            </a:r>
          </a:p>
        </p:txBody>
      </p:sp>
      <p:sp>
        <p:nvSpPr>
          <p:cNvPr id="2097" name="正方形/長方形 2096">
            <a:extLst>
              <a:ext uri="{FF2B5EF4-FFF2-40B4-BE49-F238E27FC236}">
                <a16:creationId xmlns:a16="http://schemas.microsoft.com/office/drawing/2014/main" id="{F3DE33D4-9930-4BB8-9055-3107FA335B8E}"/>
              </a:ext>
            </a:extLst>
          </p:cNvPr>
          <p:cNvSpPr/>
          <p:nvPr/>
        </p:nvSpPr>
        <p:spPr>
          <a:xfrm>
            <a:off x="3806251" y="7290061"/>
            <a:ext cx="200304" cy="101304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必要事項</a:t>
            </a:r>
          </a:p>
        </p:txBody>
      </p:sp>
      <p:sp>
        <p:nvSpPr>
          <p:cNvPr id="2098" name="テキスト ボックス 2097">
            <a:extLst>
              <a:ext uri="{FF2B5EF4-FFF2-40B4-BE49-F238E27FC236}">
                <a16:creationId xmlns:a16="http://schemas.microsoft.com/office/drawing/2014/main" id="{8A2644BE-1276-E4C4-E507-D4B0FAF142A1}"/>
              </a:ext>
            </a:extLst>
          </p:cNvPr>
          <p:cNvSpPr txBox="1"/>
          <p:nvPr/>
        </p:nvSpPr>
        <p:spPr>
          <a:xfrm>
            <a:off x="1017879" y="7462443"/>
            <a:ext cx="1827597" cy="74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＊＊＊＊＊＊＊＊＊＊＊＊＊＊＊＊＊＊＊＊＊＊＊＊＊＊＊＊＊＊＊＊＊＊＊＊＊＊＊＊＊＊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99" name="テキスト ボックス 2098">
            <a:extLst>
              <a:ext uri="{FF2B5EF4-FFF2-40B4-BE49-F238E27FC236}">
                <a16:creationId xmlns:a16="http://schemas.microsoft.com/office/drawing/2014/main" id="{4EC1BAA0-25A9-C6D2-FF1B-00186C1A4FDC}"/>
              </a:ext>
            </a:extLst>
          </p:cNvPr>
          <p:cNvSpPr txBox="1"/>
          <p:nvPr/>
        </p:nvSpPr>
        <p:spPr>
          <a:xfrm>
            <a:off x="4055994" y="7436425"/>
            <a:ext cx="2291095" cy="74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10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1744475C-7A0D-7701-8BAB-A08139D3A9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3590" y="5543243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6" name="テキスト ボックス 2105">
            <a:extLst>
              <a:ext uri="{FF2B5EF4-FFF2-40B4-BE49-F238E27FC236}">
                <a16:creationId xmlns:a16="http://schemas.microsoft.com/office/drawing/2014/main" id="{B2B5CBBC-F76B-BBC8-269A-689B8FA20FA6}"/>
              </a:ext>
            </a:extLst>
          </p:cNvPr>
          <p:cNvSpPr txBox="1"/>
          <p:nvPr/>
        </p:nvSpPr>
        <p:spPr>
          <a:xfrm rot="21335424">
            <a:off x="3472934" y="5657150"/>
            <a:ext cx="690795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条件</a:t>
            </a:r>
          </a:p>
        </p:txBody>
      </p:sp>
      <p:pic>
        <p:nvPicPr>
          <p:cNvPr id="2" name="図 1" descr="少年, 若い, 子供, 座る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49E059-3AC8-1916-FD14-4570DE9A6E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9583">
            <a:off x="765334" y="5473153"/>
            <a:ext cx="2299749" cy="15343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260198E-EA84-8F15-3BDD-C7C70B977F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9990">
            <a:off x="3641738" y="2202930"/>
            <a:ext cx="2757681" cy="22061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4342156-19F8-9C9D-63F7-FA491EF904F1}"/>
              </a:ext>
            </a:extLst>
          </p:cNvPr>
          <p:cNvSpPr/>
          <p:nvPr/>
        </p:nvSpPr>
        <p:spPr>
          <a:xfrm>
            <a:off x="-25529" y="8600703"/>
            <a:ext cx="6909057" cy="134874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C509615-3A71-B02B-3720-3E1EAFD59E3B}"/>
              </a:ext>
            </a:extLst>
          </p:cNvPr>
          <p:cNvSpPr txBox="1"/>
          <p:nvPr/>
        </p:nvSpPr>
        <p:spPr>
          <a:xfrm>
            <a:off x="1507371" y="8877893"/>
            <a:ext cx="3437694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35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－完全予約制－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5D6AF52B-B224-314B-4506-C3096CE5E391}"/>
              </a:ext>
            </a:extLst>
          </p:cNvPr>
          <p:cNvSpPr/>
          <p:nvPr/>
        </p:nvSpPr>
        <p:spPr>
          <a:xfrm>
            <a:off x="278960" y="8862087"/>
            <a:ext cx="6223870" cy="290903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40" name="Picture 10" descr="助成事業 | 公益財団法人ライフスポーツ財団">
            <a:extLst>
              <a:ext uri="{FF2B5EF4-FFF2-40B4-BE49-F238E27FC236}">
                <a16:creationId xmlns:a16="http://schemas.microsoft.com/office/drawing/2014/main" id="{A3439605-7439-111A-0C7D-222BF9D88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634" y="8886452"/>
            <a:ext cx="1224140" cy="22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91C402A-5AB5-8AAC-FE08-D1CB15554A2D}"/>
              </a:ext>
            </a:extLst>
          </p:cNvPr>
          <p:cNvSpPr/>
          <p:nvPr/>
        </p:nvSpPr>
        <p:spPr>
          <a:xfrm>
            <a:off x="740312" y="8918014"/>
            <a:ext cx="521914" cy="17735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主催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7FF9CF4-DF19-5CEC-3F15-969E0D1FCDF3}"/>
              </a:ext>
            </a:extLst>
          </p:cNvPr>
          <p:cNvSpPr/>
          <p:nvPr/>
        </p:nvSpPr>
        <p:spPr>
          <a:xfrm>
            <a:off x="3548544" y="8918014"/>
            <a:ext cx="491646" cy="1976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共催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8B3CB3-91E5-EFBC-5F5C-71FAEE1CDA55}"/>
              </a:ext>
            </a:extLst>
          </p:cNvPr>
          <p:cNvSpPr txBox="1"/>
          <p:nvPr/>
        </p:nvSpPr>
        <p:spPr>
          <a:xfrm>
            <a:off x="1135299" y="8866071"/>
            <a:ext cx="1049458" cy="309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団体名</a:t>
            </a:r>
            <a:endParaRPr lang="en-US" altLang="ja-JP" sz="14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3683E45-58E6-5EDE-411F-A2B956C1E6EB}"/>
              </a:ext>
            </a:extLst>
          </p:cNvPr>
          <p:cNvSpPr txBox="1"/>
          <p:nvPr/>
        </p:nvSpPr>
        <p:spPr>
          <a:xfrm>
            <a:off x="303612" y="8603753"/>
            <a:ext cx="6199219" cy="295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この事業は公益財団法人ライフスポーツ財団の助成金を受けて実施しています</a:t>
            </a:r>
          </a:p>
        </p:txBody>
      </p:sp>
      <p:cxnSp>
        <p:nvCxnSpPr>
          <p:cNvPr id="2092" name="直線コネクタ 2091">
            <a:extLst>
              <a:ext uri="{FF2B5EF4-FFF2-40B4-BE49-F238E27FC236}">
                <a16:creationId xmlns:a16="http://schemas.microsoft.com/office/drawing/2014/main" id="{D4CD2B97-58F8-0A37-CB4F-ADEAB7224E3B}"/>
              </a:ext>
            </a:extLst>
          </p:cNvPr>
          <p:cNvCxnSpPr/>
          <p:nvPr/>
        </p:nvCxnSpPr>
        <p:spPr>
          <a:xfrm>
            <a:off x="2901592" y="9263260"/>
            <a:ext cx="0" cy="5005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3" name="テキスト ボックス 2092">
            <a:extLst>
              <a:ext uri="{FF2B5EF4-FFF2-40B4-BE49-F238E27FC236}">
                <a16:creationId xmlns:a16="http://schemas.microsoft.com/office/drawing/2014/main" id="{CEFEFEFD-7055-2B10-2E77-35985B219088}"/>
              </a:ext>
            </a:extLst>
          </p:cNvPr>
          <p:cNvSpPr txBox="1"/>
          <p:nvPr/>
        </p:nvSpPr>
        <p:spPr>
          <a:xfrm>
            <a:off x="2942520" y="9268534"/>
            <a:ext cx="3649978" cy="51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94" name="四角形: 角を丸くする 2093">
            <a:extLst>
              <a:ext uri="{FF2B5EF4-FFF2-40B4-BE49-F238E27FC236}">
                <a16:creationId xmlns:a16="http://schemas.microsoft.com/office/drawing/2014/main" id="{1341609C-3399-9C8E-B7DB-47CDD69CD76D}"/>
              </a:ext>
            </a:extLst>
          </p:cNvPr>
          <p:cNvSpPr/>
          <p:nvPr/>
        </p:nvSpPr>
        <p:spPr>
          <a:xfrm>
            <a:off x="264456" y="9238895"/>
            <a:ext cx="1686044" cy="19235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solidFill>
                  <a:srgbClr val="1C902B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お問い合わせ</a:t>
            </a:r>
          </a:p>
        </p:txBody>
      </p:sp>
      <p:sp>
        <p:nvSpPr>
          <p:cNvPr id="2095" name="テキスト ボックス 2094">
            <a:extLst>
              <a:ext uri="{FF2B5EF4-FFF2-40B4-BE49-F238E27FC236}">
                <a16:creationId xmlns:a16="http://schemas.microsoft.com/office/drawing/2014/main" id="{791FC564-B2DF-0271-3B56-2BDE7D037E1D}"/>
              </a:ext>
            </a:extLst>
          </p:cNvPr>
          <p:cNvSpPr txBox="1"/>
          <p:nvPr/>
        </p:nvSpPr>
        <p:spPr>
          <a:xfrm>
            <a:off x="192831" y="9435210"/>
            <a:ext cx="2702084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35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</a:t>
            </a:r>
            <a:endParaRPr lang="en-US" altLang="ja-JP" sz="1235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5D70376-3773-8E32-0B6E-7073F00E4EC1}"/>
              </a:ext>
            </a:extLst>
          </p:cNvPr>
          <p:cNvSpPr txBox="1"/>
          <p:nvPr/>
        </p:nvSpPr>
        <p:spPr>
          <a:xfrm>
            <a:off x="7257217" y="1184198"/>
            <a:ext cx="5994325" cy="5631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17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チラシ作成に関する注意事項</a:t>
            </a:r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211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2117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以下の４点は変更修正不可となります。</a:t>
            </a:r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チラシ全体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背景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（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但し、チラシ下部、緑色の長方形の枠部分は変更可能です。）</a:t>
            </a:r>
          </a:p>
          <a:p>
            <a:endParaRPr lang="en-US" altLang="ja-JP" sz="926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チラシ上部中央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【LIFE KIDS SPORTS CLUB】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のロゴ位置・サイズ変更不可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926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チラシ右上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キャラクター（２体）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の位置・サイズ変更不可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794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チラシ上部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スローガン（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下記参照）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の文言・サイズ変更不可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≪スローガンの文言≫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・笑顔あふれる楽しい時間を過ごしましょう！</a:t>
            </a:r>
            <a:b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・お子様と一緒に楽しく体を動かし遊びます。</a:t>
            </a:r>
            <a:b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お子様と触れ合いながら絆を深め　体を楽しく動かす力を育みます。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800" dirty="0">
                <a:solidFill>
                  <a:srgbClr val="FF0000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詳細については、２ページ目をご参照ください。</a:t>
            </a:r>
            <a:endParaRPr lang="ja-JP" altLang="en-US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7315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500B3-B068-4196-2DC1-F8E42937C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9E932DD2-DFD6-A051-966C-E7BB9FA12D23}"/>
              </a:ext>
            </a:extLst>
          </p:cNvPr>
          <p:cNvSpPr/>
          <p:nvPr/>
        </p:nvSpPr>
        <p:spPr>
          <a:xfrm>
            <a:off x="171469" y="2863637"/>
            <a:ext cx="3024042" cy="2718386"/>
          </a:xfrm>
          <a:prstGeom prst="roundRect">
            <a:avLst>
              <a:gd name="adj" fmla="val 1337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0C26AEC5-CF24-5EB9-4B65-C5BC48A8D37D}"/>
              </a:ext>
            </a:extLst>
          </p:cNvPr>
          <p:cNvSpPr/>
          <p:nvPr/>
        </p:nvSpPr>
        <p:spPr>
          <a:xfrm>
            <a:off x="3478632" y="4379737"/>
            <a:ext cx="3056209" cy="2547844"/>
          </a:xfrm>
          <a:prstGeom prst="roundRect">
            <a:avLst>
              <a:gd name="adj" fmla="val 12446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6F0BC4AD-292D-841C-63E5-2F0A7BB1FCD7}"/>
              </a:ext>
            </a:extLst>
          </p:cNvPr>
          <p:cNvSpPr/>
          <p:nvPr/>
        </p:nvSpPr>
        <p:spPr>
          <a:xfrm>
            <a:off x="303612" y="6977524"/>
            <a:ext cx="6227963" cy="1480269"/>
          </a:xfrm>
          <a:prstGeom prst="roundRect">
            <a:avLst>
              <a:gd name="adj" fmla="val 963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50C42820-D209-B0E0-48B2-5D0336A358C7}"/>
              </a:ext>
            </a:extLst>
          </p:cNvPr>
          <p:cNvSpPr/>
          <p:nvPr/>
        </p:nvSpPr>
        <p:spPr>
          <a:xfrm>
            <a:off x="153384" y="485029"/>
            <a:ext cx="1283489" cy="7028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F8C2615-D21A-EEA6-0163-FBA87B7ACEC0}"/>
              </a:ext>
            </a:extLst>
          </p:cNvPr>
          <p:cNvSpPr txBox="1"/>
          <p:nvPr/>
        </p:nvSpPr>
        <p:spPr>
          <a:xfrm>
            <a:off x="192688" y="638196"/>
            <a:ext cx="1244399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●●市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629780BD-1C53-32B3-7BA0-D8A8A932F0DC}"/>
              </a:ext>
            </a:extLst>
          </p:cNvPr>
          <p:cNvSpPr/>
          <p:nvPr/>
        </p:nvSpPr>
        <p:spPr>
          <a:xfrm rot="7981313">
            <a:off x="798938" y="1093077"/>
            <a:ext cx="118602" cy="360511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05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DB4FB174-9C0D-BBFF-4898-93476F2540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236816" y="2448252"/>
            <a:ext cx="66828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95B6578-D147-A756-097E-CA1798CC4746}"/>
              </a:ext>
            </a:extLst>
          </p:cNvPr>
          <p:cNvSpPr txBox="1"/>
          <p:nvPr/>
        </p:nvSpPr>
        <p:spPr>
          <a:xfrm rot="21335424">
            <a:off x="274142" y="2566035"/>
            <a:ext cx="63652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日時</a:t>
            </a:r>
          </a:p>
        </p:txBody>
      </p:sp>
      <p:pic>
        <p:nvPicPr>
          <p:cNvPr id="2063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8454CF3B-F50A-235D-F704-B014425411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7592" y="4201791"/>
            <a:ext cx="66828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95A65C09-96B3-A2CE-38F6-87E2454F59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11757" y="4914312"/>
            <a:ext cx="66828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3C04D97A-36D3-8124-4114-FB036D33AE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1999" y="6218527"/>
            <a:ext cx="66828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4557C2B-3302-77C8-4824-A4AB1349CE65}"/>
              </a:ext>
            </a:extLst>
          </p:cNvPr>
          <p:cNvSpPr txBox="1"/>
          <p:nvPr/>
        </p:nvSpPr>
        <p:spPr>
          <a:xfrm rot="21335424">
            <a:off x="3486688" y="4326480"/>
            <a:ext cx="600286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AA012B55-A8B3-35C9-BAED-B27571943F85}"/>
              </a:ext>
            </a:extLst>
          </p:cNvPr>
          <p:cNvSpPr txBox="1"/>
          <p:nvPr/>
        </p:nvSpPr>
        <p:spPr>
          <a:xfrm rot="21335424">
            <a:off x="3461216" y="5022229"/>
            <a:ext cx="613485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対象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EDAEABC1-A765-AB11-A228-D727390957D4}"/>
              </a:ext>
            </a:extLst>
          </p:cNvPr>
          <p:cNvSpPr txBox="1"/>
          <p:nvPr/>
        </p:nvSpPr>
        <p:spPr>
          <a:xfrm rot="21335424">
            <a:off x="3481935" y="6331576"/>
            <a:ext cx="62563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費用</a:t>
            </a:r>
          </a:p>
        </p:txBody>
      </p:sp>
      <p:sp>
        <p:nvSpPr>
          <p:cNvPr id="2057" name="正方形/長方形 2056">
            <a:extLst>
              <a:ext uri="{FF2B5EF4-FFF2-40B4-BE49-F238E27FC236}">
                <a16:creationId xmlns:a16="http://schemas.microsoft.com/office/drawing/2014/main" id="{49B4F8E6-BD7C-7CE5-F1A4-5782DA9E2212}"/>
              </a:ext>
            </a:extLst>
          </p:cNvPr>
          <p:cNvSpPr/>
          <p:nvPr/>
        </p:nvSpPr>
        <p:spPr>
          <a:xfrm>
            <a:off x="707220" y="5112976"/>
            <a:ext cx="2207093" cy="403979"/>
          </a:xfrm>
          <a:prstGeom prst="rect">
            <a:avLst/>
          </a:prstGeom>
          <a:noFill/>
          <a:ln>
            <a:solidFill>
              <a:srgbClr val="6BA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solidFill>
                <a:srgbClr val="6BA743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8" name="object 26">
            <a:extLst>
              <a:ext uri="{FF2B5EF4-FFF2-40B4-BE49-F238E27FC236}">
                <a16:creationId xmlns:a16="http://schemas.microsoft.com/office/drawing/2014/main" id="{16ECB2F5-7EB7-2239-5D27-C2FEF533D404}"/>
              </a:ext>
            </a:extLst>
          </p:cNvPr>
          <p:cNvSpPr txBox="1"/>
          <p:nvPr/>
        </p:nvSpPr>
        <p:spPr>
          <a:xfrm>
            <a:off x="966187" y="5234379"/>
            <a:ext cx="1612727" cy="174112"/>
          </a:xfrm>
          <a:prstGeom prst="rect">
            <a:avLst/>
          </a:prstGeom>
        </p:spPr>
        <p:txBody>
          <a:bodyPr vert="horz" wrap="square" lIns="0" tIns="11201" rIns="0" bIns="0" rtlCol="0">
            <a:spAutoFit/>
          </a:bodyPr>
          <a:lstStyle/>
          <a:p>
            <a:pPr marL="11201">
              <a:spcBef>
                <a:spcPts val="88"/>
              </a:spcBef>
            </a:pPr>
            <a:r>
              <a:rPr lang="ja-JP" altLang="en-US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時間：</a:t>
            </a:r>
            <a:endParaRPr lang="en-US" altLang="ja-JP" sz="926" b="1" spc="-9" dirty="0">
              <a:solidFill>
                <a:srgbClr val="6BA743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Jun501Pro-Bold"/>
            </a:endParaRPr>
          </a:p>
        </p:txBody>
      </p:sp>
      <p:sp>
        <p:nvSpPr>
          <p:cNvPr id="2055" name="object 28">
            <a:extLst>
              <a:ext uri="{FF2B5EF4-FFF2-40B4-BE49-F238E27FC236}">
                <a16:creationId xmlns:a16="http://schemas.microsoft.com/office/drawing/2014/main" id="{8D3F489C-7300-9122-D3DC-C671017B8959}"/>
              </a:ext>
            </a:extLst>
          </p:cNvPr>
          <p:cNvSpPr txBox="1"/>
          <p:nvPr/>
        </p:nvSpPr>
        <p:spPr>
          <a:xfrm>
            <a:off x="1263220" y="7078185"/>
            <a:ext cx="4419242" cy="231815"/>
          </a:xfrm>
          <a:prstGeom prst="rect">
            <a:avLst/>
          </a:prstGeom>
        </p:spPr>
        <p:txBody>
          <a:bodyPr wrap="square" lIns="0" tIns="14562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10"/>
              </a:spcBef>
            </a:pP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●月●日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より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WEB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・メール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または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FAX)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にて受付</a:t>
            </a:r>
            <a:endParaRPr lang="ja-JP" altLang="ja-JP" sz="882" dirty="0">
              <a:latin typeface="游ゴシック" panose="020B0400000000000000" pitchFamily="50" charset="-128"/>
              <a:ea typeface="游ゴシック" panose="020B0400000000000000" pitchFamily="50" charset="-128"/>
              <a:cs typeface="Jun34Pro-Medium"/>
            </a:endParaRPr>
          </a:p>
        </p:txBody>
      </p:sp>
      <p:pic>
        <p:nvPicPr>
          <p:cNvPr id="209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DAE8D6AB-3D70-7D09-8189-09C5F1C668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192689" y="6604352"/>
            <a:ext cx="938985" cy="73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1" name="テキスト ボックス 2090">
            <a:extLst>
              <a:ext uri="{FF2B5EF4-FFF2-40B4-BE49-F238E27FC236}">
                <a16:creationId xmlns:a16="http://schemas.microsoft.com/office/drawing/2014/main" id="{12B91E8A-3252-D15D-4449-3C0AC1050F0B}"/>
              </a:ext>
            </a:extLst>
          </p:cNvPr>
          <p:cNvSpPr txBox="1"/>
          <p:nvPr/>
        </p:nvSpPr>
        <p:spPr>
          <a:xfrm rot="21335424">
            <a:off x="192329" y="6776091"/>
            <a:ext cx="907137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</a:t>
            </a:r>
          </a:p>
        </p:txBody>
      </p:sp>
      <p:sp>
        <p:nvSpPr>
          <p:cNvPr id="2096" name="正方形/長方形 2095">
            <a:extLst>
              <a:ext uri="{FF2B5EF4-FFF2-40B4-BE49-F238E27FC236}">
                <a16:creationId xmlns:a16="http://schemas.microsoft.com/office/drawing/2014/main" id="{C40AB127-4FEC-A5AB-9B01-96495E7585B2}"/>
              </a:ext>
            </a:extLst>
          </p:cNvPr>
          <p:cNvSpPr/>
          <p:nvPr/>
        </p:nvSpPr>
        <p:spPr>
          <a:xfrm>
            <a:off x="777083" y="7347665"/>
            <a:ext cx="215536" cy="101987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お申込み方法</a:t>
            </a:r>
          </a:p>
        </p:txBody>
      </p:sp>
      <p:sp>
        <p:nvSpPr>
          <p:cNvPr id="2097" name="正方形/長方形 2096">
            <a:extLst>
              <a:ext uri="{FF2B5EF4-FFF2-40B4-BE49-F238E27FC236}">
                <a16:creationId xmlns:a16="http://schemas.microsoft.com/office/drawing/2014/main" id="{7F7EB419-16C6-3230-97A9-6B2CC29ADEF3}"/>
              </a:ext>
            </a:extLst>
          </p:cNvPr>
          <p:cNvSpPr/>
          <p:nvPr/>
        </p:nvSpPr>
        <p:spPr>
          <a:xfrm>
            <a:off x="3806251" y="7342236"/>
            <a:ext cx="199207" cy="101304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必要事項</a:t>
            </a:r>
          </a:p>
        </p:txBody>
      </p:sp>
      <p:sp>
        <p:nvSpPr>
          <p:cNvPr id="2098" name="テキスト ボックス 2097">
            <a:extLst>
              <a:ext uri="{FF2B5EF4-FFF2-40B4-BE49-F238E27FC236}">
                <a16:creationId xmlns:a16="http://schemas.microsoft.com/office/drawing/2014/main" id="{D836ADB2-4D78-AE2E-EDEA-43FF302151BA}"/>
              </a:ext>
            </a:extLst>
          </p:cNvPr>
          <p:cNvSpPr txBox="1"/>
          <p:nvPr/>
        </p:nvSpPr>
        <p:spPr>
          <a:xfrm>
            <a:off x="1017879" y="7514619"/>
            <a:ext cx="1817588" cy="74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＊＊＊＊＊＊＊＊＊＊＊＊＊＊＊＊＊＊＊＊＊＊＊＊＊＊＊＊＊＊＊＊＊＊＊＊＊＊＊＊＊＊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99" name="テキスト ボックス 2098">
            <a:extLst>
              <a:ext uri="{FF2B5EF4-FFF2-40B4-BE49-F238E27FC236}">
                <a16:creationId xmlns:a16="http://schemas.microsoft.com/office/drawing/2014/main" id="{0C7D4FF1-B4CC-156D-362E-7E934001E4E6}"/>
              </a:ext>
            </a:extLst>
          </p:cNvPr>
          <p:cNvSpPr txBox="1"/>
          <p:nvPr/>
        </p:nvSpPr>
        <p:spPr>
          <a:xfrm>
            <a:off x="4055994" y="7488600"/>
            <a:ext cx="2278548" cy="74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10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DEF8A38E-A92D-F5C0-F9EF-9CD5BB02D1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423590" y="5595418"/>
            <a:ext cx="66828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6" name="テキスト ボックス 2105">
            <a:extLst>
              <a:ext uri="{FF2B5EF4-FFF2-40B4-BE49-F238E27FC236}">
                <a16:creationId xmlns:a16="http://schemas.microsoft.com/office/drawing/2014/main" id="{1A81BA6D-F8B4-4216-62D2-F774942135C8}"/>
              </a:ext>
            </a:extLst>
          </p:cNvPr>
          <p:cNvSpPr txBox="1"/>
          <p:nvPr/>
        </p:nvSpPr>
        <p:spPr>
          <a:xfrm rot="21335424">
            <a:off x="3473099" y="5713583"/>
            <a:ext cx="580024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条件</a:t>
            </a:r>
          </a:p>
        </p:txBody>
      </p:sp>
      <p:pic>
        <p:nvPicPr>
          <p:cNvPr id="2" name="図 1" descr="少年, 若い, 子供, 座る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86E6275-8E91-EC15-2E8E-B426CA06B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9583">
            <a:off x="765433" y="5526441"/>
            <a:ext cx="2287154" cy="15343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3CCA80A-F846-9F1E-782F-8D52FE3AF4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9990">
            <a:off x="3641756" y="2353643"/>
            <a:ext cx="2742578" cy="22061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47C2B8-858A-839D-C37D-26575ECF0918}"/>
              </a:ext>
            </a:extLst>
          </p:cNvPr>
          <p:cNvSpPr/>
          <p:nvPr/>
        </p:nvSpPr>
        <p:spPr>
          <a:xfrm>
            <a:off x="-25528" y="8507737"/>
            <a:ext cx="6871219" cy="1314570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417DCDE-7DFC-719F-1918-F6607E80058E}"/>
              </a:ext>
            </a:extLst>
          </p:cNvPr>
          <p:cNvSpPr txBox="1"/>
          <p:nvPr/>
        </p:nvSpPr>
        <p:spPr>
          <a:xfrm>
            <a:off x="1507371" y="8784927"/>
            <a:ext cx="3418867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35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－完全予約制－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F286D3B5-57CF-56E9-3F41-4B405F8C8E87}"/>
              </a:ext>
            </a:extLst>
          </p:cNvPr>
          <p:cNvSpPr/>
          <p:nvPr/>
        </p:nvSpPr>
        <p:spPr>
          <a:xfrm>
            <a:off x="278960" y="8769121"/>
            <a:ext cx="6189785" cy="290903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40" name="Picture 10" descr="助成事業 | 公益財団法人ライフスポーツ財団">
            <a:extLst>
              <a:ext uri="{FF2B5EF4-FFF2-40B4-BE49-F238E27FC236}">
                <a16:creationId xmlns:a16="http://schemas.microsoft.com/office/drawing/2014/main" id="{5DDCDD2E-ABF6-A204-C149-B03C3A24C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635" y="8793486"/>
            <a:ext cx="1217436" cy="22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E9A5378-A574-DA60-7101-8B92EFAE9D2F}"/>
              </a:ext>
            </a:extLst>
          </p:cNvPr>
          <p:cNvSpPr/>
          <p:nvPr/>
        </p:nvSpPr>
        <p:spPr>
          <a:xfrm>
            <a:off x="740312" y="8825048"/>
            <a:ext cx="522908" cy="1976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主催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9FA6AC6-5824-5F12-E427-C1EB57B868B1}"/>
              </a:ext>
            </a:extLst>
          </p:cNvPr>
          <p:cNvSpPr/>
          <p:nvPr/>
        </p:nvSpPr>
        <p:spPr>
          <a:xfrm>
            <a:off x="3548544" y="8793486"/>
            <a:ext cx="531497" cy="2129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共催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3630929-CFAF-2260-AB4E-2C8D553FE276}"/>
              </a:ext>
            </a:extLst>
          </p:cNvPr>
          <p:cNvSpPr txBox="1"/>
          <p:nvPr/>
        </p:nvSpPr>
        <p:spPr>
          <a:xfrm>
            <a:off x="1135299" y="8773105"/>
            <a:ext cx="1043711" cy="309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団体名</a:t>
            </a:r>
            <a:endParaRPr lang="en-US" altLang="ja-JP" sz="14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BE35DDD-FB13-A53E-EF0A-13606552F86B}"/>
              </a:ext>
            </a:extLst>
          </p:cNvPr>
          <p:cNvSpPr txBox="1"/>
          <p:nvPr/>
        </p:nvSpPr>
        <p:spPr>
          <a:xfrm>
            <a:off x="303612" y="8510788"/>
            <a:ext cx="6165268" cy="295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この事業は公益財団法人ライフスポーツ財団の助成金を受けて実施しています</a:t>
            </a:r>
          </a:p>
        </p:txBody>
      </p:sp>
      <p:cxnSp>
        <p:nvCxnSpPr>
          <p:cNvPr id="2092" name="直線コネクタ 2091">
            <a:extLst>
              <a:ext uri="{FF2B5EF4-FFF2-40B4-BE49-F238E27FC236}">
                <a16:creationId xmlns:a16="http://schemas.microsoft.com/office/drawing/2014/main" id="{37CED826-160C-4F43-F5ED-8B9E7C485ED9}"/>
              </a:ext>
            </a:extLst>
          </p:cNvPr>
          <p:cNvCxnSpPr/>
          <p:nvPr/>
        </p:nvCxnSpPr>
        <p:spPr>
          <a:xfrm>
            <a:off x="2901592" y="9170294"/>
            <a:ext cx="0" cy="5005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3" name="テキスト ボックス 2092">
            <a:extLst>
              <a:ext uri="{FF2B5EF4-FFF2-40B4-BE49-F238E27FC236}">
                <a16:creationId xmlns:a16="http://schemas.microsoft.com/office/drawing/2014/main" id="{B8CAA612-E523-EFF7-83B6-8EDA4B6EC130}"/>
              </a:ext>
            </a:extLst>
          </p:cNvPr>
          <p:cNvSpPr txBox="1"/>
          <p:nvPr/>
        </p:nvSpPr>
        <p:spPr>
          <a:xfrm>
            <a:off x="2942521" y="9175568"/>
            <a:ext cx="3629988" cy="51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＊＊＊＊＊＊＊＊＊＊＊＊＊＊＊＊＊＊</a:t>
            </a:r>
            <a:endParaRPr lang="en-US" altLang="ja-JP" sz="926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94" name="四角形: 角を丸くする 2093">
            <a:extLst>
              <a:ext uri="{FF2B5EF4-FFF2-40B4-BE49-F238E27FC236}">
                <a16:creationId xmlns:a16="http://schemas.microsoft.com/office/drawing/2014/main" id="{07D69C12-1891-2FA7-3B19-9926589073E4}"/>
              </a:ext>
            </a:extLst>
          </p:cNvPr>
          <p:cNvSpPr/>
          <p:nvPr/>
        </p:nvSpPr>
        <p:spPr>
          <a:xfrm>
            <a:off x="264457" y="9145929"/>
            <a:ext cx="1676810" cy="19235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solidFill>
                  <a:srgbClr val="1C902B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お問い合わせ</a:t>
            </a:r>
          </a:p>
        </p:txBody>
      </p:sp>
      <p:sp>
        <p:nvSpPr>
          <p:cNvPr id="2095" name="テキスト ボックス 2094">
            <a:extLst>
              <a:ext uri="{FF2B5EF4-FFF2-40B4-BE49-F238E27FC236}">
                <a16:creationId xmlns:a16="http://schemas.microsoft.com/office/drawing/2014/main" id="{8DA4C4D8-3548-10CD-C408-90DC9C99D130}"/>
              </a:ext>
            </a:extLst>
          </p:cNvPr>
          <p:cNvSpPr txBox="1"/>
          <p:nvPr/>
        </p:nvSpPr>
        <p:spPr>
          <a:xfrm>
            <a:off x="192831" y="9342244"/>
            <a:ext cx="2687286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35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＊＊＊＊＊＊＊＊＊＊＊＊＊＊＊</a:t>
            </a:r>
            <a:endParaRPr lang="en-US" altLang="ja-JP" sz="1235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フレーム 9">
            <a:extLst>
              <a:ext uri="{FF2B5EF4-FFF2-40B4-BE49-F238E27FC236}">
                <a16:creationId xmlns:a16="http://schemas.microsoft.com/office/drawing/2014/main" id="{760BBFCD-6BF7-F5C7-D9D8-05D425C38C2A}"/>
              </a:ext>
            </a:extLst>
          </p:cNvPr>
          <p:cNvSpPr/>
          <p:nvPr/>
        </p:nvSpPr>
        <p:spPr>
          <a:xfrm>
            <a:off x="-25527" y="142740"/>
            <a:ext cx="6883528" cy="9763260"/>
          </a:xfrm>
          <a:prstGeom prst="frame">
            <a:avLst>
              <a:gd name="adj1" fmla="val 1478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solidFill>
                <a:schemeClr val="tx1"/>
              </a:solidFill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559F64B9-2F03-C9F6-B2C8-C8632C26DCD8}"/>
              </a:ext>
            </a:extLst>
          </p:cNvPr>
          <p:cNvSpPr/>
          <p:nvPr/>
        </p:nvSpPr>
        <p:spPr>
          <a:xfrm>
            <a:off x="707220" y="332824"/>
            <a:ext cx="3948626" cy="1465805"/>
          </a:xfrm>
          <a:prstGeom prst="donut">
            <a:avLst>
              <a:gd name="adj" fmla="val 589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solidFill>
                <a:schemeClr val="tx1"/>
              </a:solidFill>
            </a:endParaRPr>
          </a:p>
        </p:txBody>
      </p:sp>
      <p:sp>
        <p:nvSpPr>
          <p:cNvPr id="19" name="円: 塗りつぶしなし 18">
            <a:extLst>
              <a:ext uri="{FF2B5EF4-FFF2-40B4-BE49-F238E27FC236}">
                <a16:creationId xmlns:a16="http://schemas.microsoft.com/office/drawing/2014/main" id="{DA3E324D-2A67-8968-9171-477326D2EAEE}"/>
              </a:ext>
            </a:extLst>
          </p:cNvPr>
          <p:cNvSpPr/>
          <p:nvPr/>
        </p:nvSpPr>
        <p:spPr>
          <a:xfrm>
            <a:off x="4512388" y="1022900"/>
            <a:ext cx="2104209" cy="1279828"/>
          </a:xfrm>
          <a:prstGeom prst="donut">
            <a:avLst>
              <a:gd name="adj" fmla="val 589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solidFill>
                <a:schemeClr val="tx1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8EA63DB-E2B0-521B-5DAA-BFA332293778}"/>
              </a:ext>
            </a:extLst>
          </p:cNvPr>
          <p:cNvSpPr txBox="1"/>
          <p:nvPr/>
        </p:nvSpPr>
        <p:spPr>
          <a:xfrm>
            <a:off x="32820" y="258333"/>
            <a:ext cx="516759" cy="52661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22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71A7F4B-0FD8-5DC1-B489-0BCCF83F3225}"/>
              </a:ext>
            </a:extLst>
          </p:cNvPr>
          <p:cNvSpPr txBox="1"/>
          <p:nvPr/>
        </p:nvSpPr>
        <p:spPr>
          <a:xfrm>
            <a:off x="993806" y="648154"/>
            <a:ext cx="534419" cy="52661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22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C535564-43AA-5E98-0501-00C3C7BB5402}"/>
              </a:ext>
            </a:extLst>
          </p:cNvPr>
          <p:cNvSpPr txBox="1"/>
          <p:nvPr/>
        </p:nvSpPr>
        <p:spPr>
          <a:xfrm>
            <a:off x="6005615" y="2015804"/>
            <a:ext cx="541151" cy="52661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22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AAE9B66-3AD0-CC30-EBBE-71AAFE078151}"/>
              </a:ext>
            </a:extLst>
          </p:cNvPr>
          <p:cNvSpPr txBox="1"/>
          <p:nvPr/>
        </p:nvSpPr>
        <p:spPr>
          <a:xfrm>
            <a:off x="7257218" y="1184198"/>
            <a:ext cx="5788366" cy="5142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17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チラシ作成に関する注意事項</a:t>
            </a:r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211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2117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以下の４点は変更修正不可となります。</a:t>
            </a:r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2117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チラシ全体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背景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（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但し、チラシ下部、緑色の長方形の枠部分は変更可能です。）</a:t>
            </a:r>
          </a:p>
          <a:p>
            <a:endParaRPr lang="en-US" altLang="ja-JP" sz="926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チラシ上部中央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【LIFE KIDS SPORTS CLUB】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のロゴ位置・サイズ変更不可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926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チラシ右上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キャラクター（２体）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の位置・サイズ変更不可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794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ja-JP" altLang="en-US" sz="1588" u="sng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チラシ上部</a:t>
            </a:r>
            <a:endParaRPr lang="en-US" altLang="ja-JP" sz="1588" u="sng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スローガン（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下記参照）</a:t>
            </a:r>
            <a:r>
              <a:rPr lang="en-US" altLang="ja-JP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の文言・サイズ変更不可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≪スローガンの文言≫</a:t>
            </a:r>
            <a:endParaRPr lang="en-US" altLang="ja-JP" sz="1588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8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・笑顔あふれる楽しい時間を過ごしましょう！</a:t>
            </a:r>
            <a:b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・お子様と一緒に楽しく体を動かし遊びます。</a:t>
            </a:r>
            <a:b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lang="ja-JP" altLang="en-US" sz="158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お子様と触れ合いながら絆を深め　体を楽しく動かす力を育みます。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4157931E-CC25-8BC1-B83B-C77B12EFFA48}"/>
              </a:ext>
            </a:extLst>
          </p:cNvPr>
          <p:cNvSpPr/>
          <p:nvPr/>
        </p:nvSpPr>
        <p:spPr>
          <a:xfrm>
            <a:off x="2393656" y="147133"/>
            <a:ext cx="1732598" cy="45005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22" dirty="0"/>
              <a:t>注意事項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2A4537E4-BBA5-D826-A3B6-6290E5244C0C}"/>
              </a:ext>
            </a:extLst>
          </p:cNvPr>
          <p:cNvSpPr/>
          <p:nvPr/>
        </p:nvSpPr>
        <p:spPr>
          <a:xfrm>
            <a:off x="637539" y="1762803"/>
            <a:ext cx="3633445" cy="873543"/>
          </a:xfrm>
          <a:prstGeom prst="roundRect">
            <a:avLst>
              <a:gd name="adj" fmla="val 30483"/>
            </a:avLst>
          </a:prstGeom>
          <a:noFill/>
          <a:ln w="952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ja-JP" altLang="en-US" sz="1588"/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54D42938-9801-7CBB-8BAE-B7CCD407F67B}"/>
              </a:ext>
            </a:extLst>
          </p:cNvPr>
          <p:cNvSpPr/>
          <p:nvPr/>
        </p:nvSpPr>
        <p:spPr>
          <a:xfrm>
            <a:off x="4191784" y="245756"/>
            <a:ext cx="2189414" cy="702857"/>
          </a:xfrm>
          <a:prstGeom prst="roundRect">
            <a:avLst>
              <a:gd name="adj" fmla="val 30483"/>
            </a:avLst>
          </a:prstGeom>
          <a:noFill/>
          <a:ln w="952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ja-JP" altLang="en-US" sz="1588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1E065E2-A952-9209-966A-D1865CD1E13A}"/>
              </a:ext>
            </a:extLst>
          </p:cNvPr>
          <p:cNvSpPr txBox="1"/>
          <p:nvPr/>
        </p:nvSpPr>
        <p:spPr>
          <a:xfrm>
            <a:off x="6087286" y="237903"/>
            <a:ext cx="516759" cy="52661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22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63A5C73-5195-B71E-D6A9-2991836B1383}"/>
              </a:ext>
            </a:extLst>
          </p:cNvPr>
          <p:cNvSpPr txBox="1"/>
          <p:nvPr/>
        </p:nvSpPr>
        <p:spPr>
          <a:xfrm>
            <a:off x="192291" y="1867721"/>
            <a:ext cx="525641" cy="52661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22" b="1" dirty="0">
                <a:solidFill>
                  <a:srgbClr val="FF0000"/>
                </a:solidFill>
              </a:rPr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192279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98C0B-F777-7BDF-FCA7-6243BE5BD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 descr="背景パターン&#10;&#10;自動的に生成された説明">
            <a:extLst>
              <a:ext uri="{FF2B5EF4-FFF2-40B4-BE49-F238E27FC236}">
                <a16:creationId xmlns:a16="http://schemas.microsoft.com/office/drawing/2014/main" id="{EB58F56F-9C41-C25E-768A-6D63D36740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333" y="79725"/>
            <a:ext cx="6937990" cy="9714071"/>
          </a:xfrm>
          <a:prstGeom prst="rect">
            <a:avLst/>
          </a:prstGeom>
        </p:spPr>
      </p:pic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149B2241-2648-BAEC-D1C5-32B794362964}"/>
              </a:ext>
            </a:extLst>
          </p:cNvPr>
          <p:cNvSpPr/>
          <p:nvPr/>
        </p:nvSpPr>
        <p:spPr>
          <a:xfrm>
            <a:off x="278992" y="2779327"/>
            <a:ext cx="3040694" cy="2718386"/>
          </a:xfrm>
          <a:prstGeom prst="roundRect">
            <a:avLst>
              <a:gd name="adj" fmla="val 1337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9CE02BCA-A007-1E33-4839-8805C331A638}"/>
              </a:ext>
            </a:extLst>
          </p:cNvPr>
          <p:cNvSpPr/>
          <p:nvPr/>
        </p:nvSpPr>
        <p:spPr>
          <a:xfrm>
            <a:off x="3450782" y="4289371"/>
            <a:ext cx="3073038" cy="2547844"/>
          </a:xfrm>
          <a:prstGeom prst="roundRect">
            <a:avLst>
              <a:gd name="adj" fmla="val 12446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292EE8F3-BBC1-4A28-5C6C-327CC629AB41}"/>
              </a:ext>
            </a:extLst>
          </p:cNvPr>
          <p:cNvSpPr/>
          <p:nvPr/>
        </p:nvSpPr>
        <p:spPr>
          <a:xfrm>
            <a:off x="275762" y="6887158"/>
            <a:ext cx="6262258" cy="1480269"/>
          </a:xfrm>
          <a:prstGeom prst="roundRect">
            <a:avLst>
              <a:gd name="adj" fmla="val 9631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FBF77EB1-68F9-3273-5E9A-4B22222BECA7}"/>
              </a:ext>
            </a:extLst>
          </p:cNvPr>
          <p:cNvSpPr/>
          <p:nvPr/>
        </p:nvSpPr>
        <p:spPr>
          <a:xfrm>
            <a:off x="204059" y="356645"/>
            <a:ext cx="1394902" cy="7028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91E2661-5D32-B637-C57F-86DE0E924920}"/>
              </a:ext>
            </a:extLst>
          </p:cNvPr>
          <p:cNvSpPr txBox="1"/>
          <p:nvPr/>
        </p:nvSpPr>
        <p:spPr>
          <a:xfrm>
            <a:off x="275883" y="450188"/>
            <a:ext cx="125125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●●市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C0D7FA87-CBB7-DF3F-5F1D-186396A3E857}"/>
              </a:ext>
            </a:extLst>
          </p:cNvPr>
          <p:cNvSpPr/>
          <p:nvPr/>
        </p:nvSpPr>
        <p:spPr>
          <a:xfrm rot="7981313">
            <a:off x="771815" y="903353"/>
            <a:ext cx="118602" cy="36249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05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916CBF70-AE76-4E29-0F83-D8F5CCE1D4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208966" y="2357885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16C8E9C-2203-C7EA-8FFD-5EC4A0F29D56}"/>
              </a:ext>
            </a:extLst>
          </p:cNvPr>
          <p:cNvSpPr txBox="1"/>
          <p:nvPr/>
        </p:nvSpPr>
        <p:spPr>
          <a:xfrm rot="21335424">
            <a:off x="246291" y="2475637"/>
            <a:ext cx="637320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日時</a:t>
            </a:r>
          </a:p>
        </p:txBody>
      </p:sp>
      <p:pic>
        <p:nvPicPr>
          <p:cNvPr id="6" name="図 5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644F389D-5114-7032-76CA-C8D6BAF7E9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50" y="356506"/>
            <a:ext cx="3450528" cy="1488547"/>
          </a:xfrm>
          <a:prstGeom prst="rect">
            <a:avLst/>
          </a:prstGeom>
        </p:spPr>
      </p:pic>
      <p:pic>
        <p:nvPicPr>
          <p:cNvPr id="2063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2E1B4B9C-0755-DEC7-D4E8-FBC72BEE7E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399742" y="4111425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F21A06B9-3F0B-87A4-0A40-BA37D260DD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383907" y="4850829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90FE47E4-C917-4311-F47F-DF537FECC0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394149" y="6128160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6C5D752-924A-16E4-C746-C7F52C67125D}"/>
              </a:ext>
            </a:extLst>
          </p:cNvPr>
          <p:cNvSpPr txBox="1"/>
          <p:nvPr/>
        </p:nvSpPr>
        <p:spPr>
          <a:xfrm rot="21335424">
            <a:off x="3458921" y="4238247"/>
            <a:ext cx="544808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0DB44D7-5CB7-DBD8-2F5E-7D26E949F0DD}"/>
              </a:ext>
            </a:extLst>
          </p:cNvPr>
          <p:cNvSpPr txBox="1"/>
          <p:nvPr/>
        </p:nvSpPr>
        <p:spPr>
          <a:xfrm rot="21335424">
            <a:off x="3433399" y="4959583"/>
            <a:ext cx="591719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対象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DE9D342A-9D0A-6930-D250-CB5A35CC1734}"/>
              </a:ext>
            </a:extLst>
          </p:cNvPr>
          <p:cNvSpPr txBox="1"/>
          <p:nvPr/>
        </p:nvSpPr>
        <p:spPr>
          <a:xfrm rot="21335424">
            <a:off x="3454201" y="6244231"/>
            <a:ext cx="54705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費用</a:t>
            </a:r>
          </a:p>
        </p:txBody>
      </p:sp>
      <p:sp>
        <p:nvSpPr>
          <p:cNvPr id="2054" name="テキスト ボックス 2053">
            <a:extLst>
              <a:ext uri="{FF2B5EF4-FFF2-40B4-BE49-F238E27FC236}">
                <a16:creationId xmlns:a16="http://schemas.microsoft.com/office/drawing/2014/main" id="{AC0D8807-612F-DB03-D8AD-0F9333283D44}"/>
              </a:ext>
            </a:extLst>
          </p:cNvPr>
          <p:cNvSpPr txBox="1"/>
          <p:nvPr/>
        </p:nvSpPr>
        <p:spPr>
          <a:xfrm>
            <a:off x="3929293" y="4349614"/>
            <a:ext cx="2624974" cy="5673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235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長岡京市西山公園体育館 小体育館</a:t>
            </a:r>
            <a:r>
              <a:rPr lang="ja-JP" altLang="en-US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</a:t>
            </a:r>
            <a:r>
              <a:rPr lang="en-US" altLang="ja-JP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〒617-0812 </a:t>
            </a:r>
            <a:r>
              <a:rPr lang="ja-JP" altLang="en-US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長岡京市長法寺谷山</a:t>
            </a:r>
            <a:r>
              <a:rPr lang="en-US" altLang="ja-JP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 </a:t>
            </a:r>
          </a:p>
          <a:p>
            <a:r>
              <a:rPr lang="ja-JP" altLang="en-US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＊</a:t>
            </a:r>
            <a:r>
              <a:rPr lang="en-US" altLang="ja-JP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TEL.075-953-1161</a:t>
            </a:r>
            <a:r>
              <a:rPr lang="ja-JP" altLang="en-US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（火曜日を除く</a:t>
            </a:r>
            <a:r>
              <a:rPr lang="en-US" altLang="ja-JP" sz="926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lang="ja-JP" altLang="en-US" sz="706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62" name="テキスト ボックス 2061">
            <a:extLst>
              <a:ext uri="{FF2B5EF4-FFF2-40B4-BE49-F238E27FC236}">
                <a16:creationId xmlns:a16="http://schemas.microsoft.com/office/drawing/2014/main" id="{58380FF2-C19E-7A5C-A35E-474512F15A2E}"/>
              </a:ext>
            </a:extLst>
          </p:cNvPr>
          <p:cNvSpPr txBox="1"/>
          <p:nvPr/>
        </p:nvSpPr>
        <p:spPr>
          <a:xfrm>
            <a:off x="4019175" y="4973622"/>
            <a:ext cx="2159308" cy="417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●就学前の幼児　(3歳以上)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●親子15組程度</a:t>
            </a:r>
          </a:p>
        </p:txBody>
      </p:sp>
      <p:sp>
        <p:nvSpPr>
          <p:cNvPr id="2067" name="テキスト ボックス 2066">
            <a:extLst>
              <a:ext uri="{FF2B5EF4-FFF2-40B4-BE49-F238E27FC236}">
                <a16:creationId xmlns:a16="http://schemas.microsoft.com/office/drawing/2014/main" id="{56FCD10C-C015-B632-34D6-17D2FF196C8C}"/>
              </a:ext>
            </a:extLst>
          </p:cNvPr>
          <p:cNvSpPr txBox="1"/>
          <p:nvPr/>
        </p:nvSpPr>
        <p:spPr>
          <a:xfrm>
            <a:off x="4008952" y="6146201"/>
            <a:ext cx="2570584" cy="662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●親子　</a:t>
            </a:r>
            <a:r>
              <a:rPr lang="en-US" altLang="ja-JP" sz="1764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 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</a:t>
            </a:r>
            <a:r>
              <a:rPr lang="en-US" altLang="ja-JP" sz="1764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900 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円</a:t>
            </a:r>
            <a:endParaRPr lang="en-US" altLang="ja-JP" sz="97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●親子→大人</a:t>
            </a:r>
            <a:r>
              <a:rPr lang="en-US" altLang="ja-JP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人と</a:t>
            </a:r>
            <a:r>
              <a:rPr lang="en-US" altLang="ja-JP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歳以上の子ども</a:t>
            </a:r>
            <a:r>
              <a:rPr lang="en-US" altLang="ja-JP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endParaRPr lang="en-US" altLang="ja-JP" sz="97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●子どもの参加が</a:t>
            </a:r>
            <a:r>
              <a:rPr lang="en-US" altLang="ja-JP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人増えるごとに</a:t>
            </a:r>
            <a:r>
              <a:rPr lang="en-US" altLang="ja-JP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450</a:t>
            </a:r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円増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3DD3120-FD1F-044F-A671-B91C71E892C5}"/>
              </a:ext>
            </a:extLst>
          </p:cNvPr>
          <p:cNvSpPr txBox="1"/>
          <p:nvPr/>
        </p:nvSpPr>
        <p:spPr>
          <a:xfrm>
            <a:off x="1542561" y="8912113"/>
            <a:ext cx="3437694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35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－完全予約制－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61AD92-907D-1152-E3CD-A9396424B9DA}"/>
              </a:ext>
            </a:extLst>
          </p:cNvPr>
          <p:cNvSpPr/>
          <p:nvPr/>
        </p:nvSpPr>
        <p:spPr>
          <a:xfrm>
            <a:off x="-26981" y="8553366"/>
            <a:ext cx="6909057" cy="1388881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F4E5DD38-1CB4-51F8-FA00-D0A3E3CD80C5}"/>
              </a:ext>
            </a:extLst>
          </p:cNvPr>
          <p:cNvSpPr/>
          <p:nvPr/>
        </p:nvSpPr>
        <p:spPr>
          <a:xfrm>
            <a:off x="314150" y="8896307"/>
            <a:ext cx="6223870" cy="290903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40" name="Picture 10" descr="助成事業 | 公益財団法人ライフスポーツ財団">
            <a:extLst>
              <a:ext uri="{FF2B5EF4-FFF2-40B4-BE49-F238E27FC236}">
                <a16:creationId xmlns:a16="http://schemas.microsoft.com/office/drawing/2014/main" id="{AF9380F6-F163-3C04-49F1-60BD5E256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24" y="8920672"/>
            <a:ext cx="1224140" cy="229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A5424B7-3194-C7EA-3A2E-98DADAB9BD85}"/>
              </a:ext>
            </a:extLst>
          </p:cNvPr>
          <p:cNvSpPr/>
          <p:nvPr/>
        </p:nvSpPr>
        <p:spPr>
          <a:xfrm>
            <a:off x="775501" y="8923360"/>
            <a:ext cx="459869" cy="22649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主催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64000C-9DEA-5C87-E1FD-28F8DC538FBE}"/>
              </a:ext>
            </a:extLst>
          </p:cNvPr>
          <p:cNvSpPr/>
          <p:nvPr/>
        </p:nvSpPr>
        <p:spPr>
          <a:xfrm>
            <a:off x="3583733" y="8924938"/>
            <a:ext cx="482380" cy="23497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共催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AFB9552-15B4-E3FB-DB86-759CC6481C46}"/>
              </a:ext>
            </a:extLst>
          </p:cNvPr>
          <p:cNvSpPr txBox="1"/>
          <p:nvPr/>
        </p:nvSpPr>
        <p:spPr>
          <a:xfrm>
            <a:off x="1170489" y="8900292"/>
            <a:ext cx="1049458" cy="309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団体名</a:t>
            </a:r>
            <a:endParaRPr lang="en-US" altLang="ja-JP" sz="14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D6E0ED2-1618-24F6-86CD-E194104E9E2C}"/>
              </a:ext>
            </a:extLst>
          </p:cNvPr>
          <p:cNvSpPr txBox="1"/>
          <p:nvPr/>
        </p:nvSpPr>
        <p:spPr>
          <a:xfrm>
            <a:off x="338801" y="8637974"/>
            <a:ext cx="6199219" cy="295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323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この事業は公益財団法人ライフスポーツ財団の助成金を受けて実施しています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CF9FBC2-A066-902F-B5C2-CCE772FD9448}"/>
              </a:ext>
            </a:extLst>
          </p:cNvPr>
          <p:cNvSpPr txBox="1"/>
          <p:nvPr/>
        </p:nvSpPr>
        <p:spPr>
          <a:xfrm>
            <a:off x="394818" y="2919709"/>
            <a:ext cx="2834099" cy="2142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日(土)</a:t>
            </a:r>
            <a:endParaRPr lang="en-US" altLang="ja-JP" sz="1147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4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：新聞ぶんぶん</a:t>
            </a:r>
            <a:endParaRPr lang="en-US" altLang="ja-JP" sz="1147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353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1147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日(土)</a:t>
            </a:r>
            <a:endParaRPr lang="en-US" altLang="ja-JP" sz="1147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4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：ふわふわ風船♡</a:t>
            </a:r>
            <a:endParaRPr lang="en-US" altLang="ja-JP" sz="1147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353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日(土) </a:t>
            </a:r>
            <a:endParaRPr lang="en-US" altLang="ja-JP" sz="1147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4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：トランポリンルン♢</a:t>
            </a:r>
            <a:endParaRPr lang="en-US" altLang="ja-JP" sz="1147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353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日(土) </a:t>
            </a:r>
            <a:endParaRPr lang="en-US" altLang="ja-JP" sz="1147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4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：どんどんリズム♬</a:t>
            </a:r>
            <a:endParaRPr lang="en-US" altLang="ja-JP" sz="1147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sz="353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en-US" altLang="ja-JP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ja-JP" altLang="en-US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1235" b="1" u="sng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lang="ja-JP" altLang="en-US" sz="1147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日(土) </a:t>
            </a:r>
            <a:endParaRPr lang="en-US" altLang="ja-JP" sz="1147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47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：わくわく♪ゲームランド</a:t>
            </a:r>
          </a:p>
        </p:txBody>
      </p:sp>
      <p:sp>
        <p:nvSpPr>
          <p:cNvPr id="2057" name="正方形/長方形 2056">
            <a:extLst>
              <a:ext uri="{FF2B5EF4-FFF2-40B4-BE49-F238E27FC236}">
                <a16:creationId xmlns:a16="http://schemas.microsoft.com/office/drawing/2014/main" id="{E52214B5-C06E-FEA1-C2AF-A7782BCF9257}"/>
              </a:ext>
            </a:extLst>
          </p:cNvPr>
          <p:cNvSpPr/>
          <p:nvPr/>
        </p:nvSpPr>
        <p:spPr>
          <a:xfrm>
            <a:off x="679370" y="5022610"/>
            <a:ext cx="2219247" cy="403979"/>
          </a:xfrm>
          <a:prstGeom prst="rect">
            <a:avLst/>
          </a:prstGeom>
          <a:noFill/>
          <a:ln>
            <a:solidFill>
              <a:srgbClr val="6BA7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88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8" name="object 26">
            <a:extLst>
              <a:ext uri="{FF2B5EF4-FFF2-40B4-BE49-F238E27FC236}">
                <a16:creationId xmlns:a16="http://schemas.microsoft.com/office/drawing/2014/main" id="{08810A7C-3402-D6C8-57A4-00E9BC3E9D3F}"/>
              </a:ext>
            </a:extLst>
          </p:cNvPr>
          <p:cNvSpPr txBox="1"/>
          <p:nvPr/>
        </p:nvSpPr>
        <p:spPr>
          <a:xfrm>
            <a:off x="978190" y="5091076"/>
            <a:ext cx="1621608" cy="309149"/>
          </a:xfrm>
          <a:prstGeom prst="rect">
            <a:avLst/>
          </a:prstGeom>
        </p:spPr>
        <p:txBody>
          <a:bodyPr vert="horz" wrap="square" lIns="0" tIns="11201" rIns="0" bIns="0" rtlCol="0">
            <a:spAutoFit/>
          </a:bodyPr>
          <a:lstStyle/>
          <a:p>
            <a:pPr marL="11201" algn="ctr">
              <a:spcBef>
                <a:spcPts val="88"/>
              </a:spcBef>
            </a:pPr>
            <a:r>
              <a:rPr lang="ja-JP" altLang="en-US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時間：各回</a:t>
            </a:r>
            <a:r>
              <a:rPr lang="en-US" altLang="ja-JP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1</a:t>
            </a:r>
            <a:r>
              <a:rPr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0:</a:t>
            </a:r>
            <a:r>
              <a:rPr lang="en-US" altLang="ja-JP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30</a:t>
            </a:r>
            <a:r>
              <a:rPr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～11:</a:t>
            </a:r>
            <a:r>
              <a:rPr lang="en-US" altLang="ja-JP" sz="1058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20</a:t>
            </a:r>
          </a:p>
          <a:p>
            <a:pPr marL="11201" algn="ctr">
              <a:spcBef>
                <a:spcPts val="88"/>
              </a:spcBef>
            </a:pPr>
            <a:r>
              <a:rPr lang="ja-JP" altLang="en-US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（受付は：</a:t>
            </a:r>
            <a:r>
              <a:rPr lang="en-US" altLang="ja-JP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10</a:t>
            </a:r>
            <a:r>
              <a:rPr lang="ja-JP" altLang="en-US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：</a:t>
            </a:r>
            <a:r>
              <a:rPr lang="en-US" altLang="ja-JP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00</a:t>
            </a:r>
            <a:r>
              <a:rPr lang="ja-JP" altLang="en-US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～</a:t>
            </a:r>
            <a:r>
              <a:rPr lang="en-US" altLang="ja-JP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10:15</a:t>
            </a:r>
            <a:r>
              <a:rPr lang="ja-JP" altLang="en-US" sz="794" b="1" spc="-9" dirty="0">
                <a:solidFill>
                  <a:srgbClr val="6BA743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）</a:t>
            </a:r>
            <a:endParaRPr lang="en-US" altLang="ja-JP" sz="926" b="1" spc="-9" dirty="0">
              <a:solidFill>
                <a:srgbClr val="6BA743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Jun501Pro-Bold"/>
            </a:endParaRPr>
          </a:p>
        </p:txBody>
      </p:sp>
      <p:sp>
        <p:nvSpPr>
          <p:cNvPr id="2055" name="object 28">
            <a:extLst>
              <a:ext uri="{FF2B5EF4-FFF2-40B4-BE49-F238E27FC236}">
                <a16:creationId xmlns:a16="http://schemas.microsoft.com/office/drawing/2014/main" id="{C97F58C6-389E-3857-F871-11C866AB2898}"/>
              </a:ext>
            </a:extLst>
          </p:cNvPr>
          <p:cNvSpPr txBox="1"/>
          <p:nvPr/>
        </p:nvSpPr>
        <p:spPr>
          <a:xfrm>
            <a:off x="1235370" y="6987819"/>
            <a:ext cx="4443577" cy="231815"/>
          </a:xfrm>
          <a:prstGeom prst="rect">
            <a:avLst/>
          </a:prstGeom>
        </p:spPr>
        <p:txBody>
          <a:bodyPr wrap="square" lIns="0" tIns="14562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10"/>
              </a:spcBef>
            </a:pP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●月●日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●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より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WEB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・メール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(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または</a:t>
            </a:r>
            <a:r>
              <a:rPr lang="en-US" altLang="ja-JP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FAX)</a:t>
            </a:r>
            <a:r>
              <a:rPr lang="ja-JP" altLang="en-US" sz="1411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Jun501Pro-Bold"/>
              </a:rPr>
              <a:t>にて受付</a:t>
            </a:r>
            <a:endParaRPr lang="ja-JP" altLang="ja-JP" sz="882" dirty="0">
              <a:latin typeface="游ゴシック" panose="020B0400000000000000" pitchFamily="50" charset="-128"/>
              <a:ea typeface="游ゴシック" panose="020B0400000000000000" pitchFamily="50" charset="-128"/>
              <a:cs typeface="Jun34Pro-Medium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59113B-1040-7A54-EC14-52AA64B4B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770" y="1109625"/>
            <a:ext cx="2056199" cy="116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32B72CEF-60B4-F2CC-9043-A85409ECAD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150475" y="6602438"/>
            <a:ext cx="944156" cy="73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1" name="テキスト ボックス 2090">
            <a:extLst>
              <a:ext uri="{FF2B5EF4-FFF2-40B4-BE49-F238E27FC236}">
                <a16:creationId xmlns:a16="http://schemas.microsoft.com/office/drawing/2014/main" id="{12286518-3A67-626F-005B-C428FB1B8411}"/>
              </a:ext>
            </a:extLst>
          </p:cNvPr>
          <p:cNvSpPr txBox="1"/>
          <p:nvPr/>
        </p:nvSpPr>
        <p:spPr>
          <a:xfrm rot="21335424">
            <a:off x="150108" y="6773985"/>
            <a:ext cx="912133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</a:t>
            </a:r>
          </a:p>
        </p:txBody>
      </p:sp>
      <p:cxnSp>
        <p:nvCxnSpPr>
          <p:cNvPr id="2092" name="直線コネクタ 2091">
            <a:extLst>
              <a:ext uri="{FF2B5EF4-FFF2-40B4-BE49-F238E27FC236}">
                <a16:creationId xmlns:a16="http://schemas.microsoft.com/office/drawing/2014/main" id="{BD4E0CEE-6088-360A-E5D6-59948E0A5BB7}"/>
              </a:ext>
            </a:extLst>
          </p:cNvPr>
          <p:cNvCxnSpPr/>
          <p:nvPr/>
        </p:nvCxnSpPr>
        <p:spPr>
          <a:xfrm>
            <a:off x="2936782" y="9297480"/>
            <a:ext cx="0" cy="50059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3" name="テキスト ボックス 2092">
            <a:extLst>
              <a:ext uri="{FF2B5EF4-FFF2-40B4-BE49-F238E27FC236}">
                <a16:creationId xmlns:a16="http://schemas.microsoft.com/office/drawing/2014/main" id="{E12F41F3-98D8-0FDE-C361-81531719D101}"/>
              </a:ext>
            </a:extLst>
          </p:cNvPr>
          <p:cNvSpPr txBox="1"/>
          <p:nvPr/>
        </p:nvSpPr>
        <p:spPr>
          <a:xfrm>
            <a:off x="2977710" y="9302754"/>
            <a:ext cx="3649978" cy="531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〒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530-0001 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大阪府大阪市北区梅田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3-2-2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JP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タワー大阪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13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階</a:t>
            </a:r>
            <a:endParaRPr lang="en-US" altLang="ja-JP" sz="1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06-6170-9886 (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平日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15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～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00)</a:t>
            </a:r>
          </a:p>
          <a:p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 : 06-6170-9887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MAIL</a:t>
            </a:r>
            <a:r>
              <a:rPr lang="ja-JP" altLang="en-US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en-US" altLang="ja-JP" sz="926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info@lsf.or.jp</a:t>
            </a:r>
          </a:p>
        </p:txBody>
      </p:sp>
      <p:sp>
        <p:nvSpPr>
          <p:cNvPr id="2094" name="四角形: 角を丸くする 2093">
            <a:extLst>
              <a:ext uri="{FF2B5EF4-FFF2-40B4-BE49-F238E27FC236}">
                <a16:creationId xmlns:a16="http://schemas.microsoft.com/office/drawing/2014/main" id="{1CDCB81D-F4F5-D41B-7CE0-740EB8D30444}"/>
              </a:ext>
            </a:extLst>
          </p:cNvPr>
          <p:cNvSpPr/>
          <p:nvPr/>
        </p:nvSpPr>
        <p:spPr>
          <a:xfrm>
            <a:off x="299646" y="9273115"/>
            <a:ext cx="1686044" cy="19235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solidFill>
                  <a:srgbClr val="1C902B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お問い合わせ</a:t>
            </a:r>
          </a:p>
        </p:txBody>
      </p:sp>
      <p:sp>
        <p:nvSpPr>
          <p:cNvPr id="2095" name="テキスト ボックス 2094">
            <a:extLst>
              <a:ext uri="{FF2B5EF4-FFF2-40B4-BE49-F238E27FC236}">
                <a16:creationId xmlns:a16="http://schemas.microsoft.com/office/drawing/2014/main" id="{73E23298-677B-7853-1C6C-43EC0B6734E8}"/>
              </a:ext>
            </a:extLst>
          </p:cNvPr>
          <p:cNvSpPr txBox="1"/>
          <p:nvPr/>
        </p:nvSpPr>
        <p:spPr>
          <a:xfrm>
            <a:off x="228021" y="9469431"/>
            <a:ext cx="2702084" cy="282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35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公益財団法人ライフスポーツ財団</a:t>
            </a:r>
          </a:p>
        </p:txBody>
      </p:sp>
      <p:sp>
        <p:nvSpPr>
          <p:cNvPr id="2096" name="正方形/長方形 2095">
            <a:extLst>
              <a:ext uri="{FF2B5EF4-FFF2-40B4-BE49-F238E27FC236}">
                <a16:creationId xmlns:a16="http://schemas.microsoft.com/office/drawing/2014/main" id="{4A9EB615-50C3-DBA6-B256-9F90DD1E839B}"/>
              </a:ext>
            </a:extLst>
          </p:cNvPr>
          <p:cNvSpPr/>
          <p:nvPr/>
        </p:nvSpPr>
        <p:spPr>
          <a:xfrm>
            <a:off x="749233" y="7257299"/>
            <a:ext cx="216723" cy="101987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お申込み方法</a:t>
            </a:r>
          </a:p>
        </p:txBody>
      </p:sp>
      <p:sp>
        <p:nvSpPr>
          <p:cNvPr id="2097" name="正方形/長方形 2096">
            <a:extLst>
              <a:ext uri="{FF2B5EF4-FFF2-40B4-BE49-F238E27FC236}">
                <a16:creationId xmlns:a16="http://schemas.microsoft.com/office/drawing/2014/main" id="{CF98DF03-2D3A-8DDC-F1EA-9FD69BFE9673}"/>
              </a:ext>
            </a:extLst>
          </p:cNvPr>
          <p:cNvSpPr/>
          <p:nvPr/>
        </p:nvSpPr>
        <p:spPr>
          <a:xfrm>
            <a:off x="3778401" y="7251870"/>
            <a:ext cx="200304" cy="1013049"/>
          </a:xfrm>
          <a:prstGeom prst="rect">
            <a:avLst/>
          </a:prstGeom>
          <a:solidFill>
            <a:srgbClr val="6BA7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7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必要事項</a:t>
            </a:r>
          </a:p>
        </p:txBody>
      </p:sp>
      <p:sp>
        <p:nvSpPr>
          <p:cNvPr id="2098" name="テキスト ボックス 2097">
            <a:extLst>
              <a:ext uri="{FF2B5EF4-FFF2-40B4-BE49-F238E27FC236}">
                <a16:creationId xmlns:a16="http://schemas.microsoft.com/office/drawing/2014/main" id="{AEA0DC5F-103C-9848-F1C0-D7E194AD5EE4}"/>
              </a:ext>
            </a:extLst>
          </p:cNvPr>
          <p:cNvSpPr txBox="1"/>
          <p:nvPr/>
        </p:nvSpPr>
        <p:spPr>
          <a:xfrm>
            <a:off x="990029" y="7424252"/>
            <a:ext cx="1393399" cy="743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右記QRコードより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申込フォームへ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必要事項を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ご記入ください。</a:t>
            </a:r>
          </a:p>
        </p:txBody>
      </p:sp>
      <p:sp>
        <p:nvSpPr>
          <p:cNvPr id="2099" name="テキスト ボックス 2098">
            <a:extLst>
              <a:ext uri="{FF2B5EF4-FFF2-40B4-BE49-F238E27FC236}">
                <a16:creationId xmlns:a16="http://schemas.microsoft.com/office/drawing/2014/main" id="{6CAB4D5B-8664-B553-6A5D-82DF1E4EC5B4}"/>
              </a:ext>
            </a:extLst>
          </p:cNvPr>
          <p:cNvSpPr txBox="1"/>
          <p:nvPr/>
        </p:nvSpPr>
        <p:spPr>
          <a:xfrm>
            <a:off x="4028144" y="7336694"/>
            <a:ext cx="2577624" cy="906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①お子様の氏名</a:t>
            </a:r>
            <a:r>
              <a:rPr lang="en-US" altLang="ja-JP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､</a:t>
            </a:r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フリガナ 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②保護者様の氏名</a:t>
            </a:r>
            <a:r>
              <a:rPr lang="en-US" altLang="ja-JP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､</a:t>
            </a:r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フリガナ</a:t>
            </a: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③お子様の性別　④お子様の年齢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⑤電話番号　⑥お住いの地域・地区</a:t>
            </a:r>
            <a:endParaRPr lang="en-US" altLang="ja-JP" sz="105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⑦過去の参加歴の有無 を送信</a:t>
            </a:r>
          </a:p>
        </p:txBody>
      </p:sp>
      <p:pic>
        <p:nvPicPr>
          <p:cNvPr id="2100" name="図 2099" descr="QR コード&#10;&#10;自動的に生成された説明">
            <a:extLst>
              <a:ext uri="{FF2B5EF4-FFF2-40B4-BE49-F238E27FC236}">
                <a16:creationId xmlns:a16="http://schemas.microsoft.com/office/drawing/2014/main" id="{08043C09-871C-4D19-B652-22FFC99673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564" y="7294580"/>
            <a:ext cx="978103" cy="978103"/>
          </a:xfrm>
          <a:prstGeom prst="rect">
            <a:avLst/>
          </a:prstGeom>
        </p:spPr>
      </p:pic>
      <p:sp>
        <p:nvSpPr>
          <p:cNvPr id="2101" name="テキスト ボックス 2100">
            <a:extLst>
              <a:ext uri="{FF2B5EF4-FFF2-40B4-BE49-F238E27FC236}">
                <a16:creationId xmlns:a16="http://schemas.microsoft.com/office/drawing/2014/main" id="{529B3B76-283F-BBA9-76F3-FBD8DF11D874}"/>
              </a:ext>
            </a:extLst>
          </p:cNvPr>
          <p:cNvSpPr txBox="1"/>
          <p:nvPr/>
        </p:nvSpPr>
        <p:spPr>
          <a:xfrm>
            <a:off x="679371" y="1925233"/>
            <a:ext cx="3665548" cy="74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お子様と一緒に楽しく体を動かし遊びます。</a:t>
            </a:r>
            <a:endParaRPr lang="en-US" altLang="ja-JP" sz="1411" b="1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お子様と触れ合いながら絆を深め</a:t>
            </a:r>
            <a:endParaRPr lang="en-US" altLang="ja-JP" sz="1411" b="1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ln w="120650">
                  <a:solidFill>
                    <a:srgbClr val="ED7D31"/>
                  </a:solidFill>
                </a:ln>
                <a:solidFill>
                  <a:srgbClr val="ED7D3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体を楽しく動かす力を育みます。</a:t>
            </a:r>
            <a:endParaRPr lang="ja-JP" altLang="en-US" sz="1588" b="1" dirty="0">
              <a:ln w="120650">
                <a:solidFill>
                  <a:srgbClr val="ED7D31"/>
                </a:solidFill>
              </a:ln>
              <a:solidFill>
                <a:srgbClr val="ED7D3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BE40E32-6A7B-4CCD-F11B-A7A2FCDD3EF9}"/>
              </a:ext>
            </a:extLst>
          </p:cNvPr>
          <p:cNvSpPr txBox="1"/>
          <p:nvPr/>
        </p:nvSpPr>
        <p:spPr>
          <a:xfrm>
            <a:off x="679371" y="1921750"/>
            <a:ext cx="3665548" cy="74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お子様と一緒に楽しく体を動かし遊びます。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お子様と触れ合いながら絆を深め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体を楽しく動かす力を育みます。</a:t>
            </a:r>
            <a:endParaRPr lang="ja-JP" altLang="en-US" sz="1588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105" name="Picture 2" descr="木の矢印看板（茶色）のイラスト | 無料のフリー素材 イラストエイト">
            <a:extLst>
              <a:ext uri="{FF2B5EF4-FFF2-40B4-BE49-F238E27FC236}">
                <a16:creationId xmlns:a16="http://schemas.microsoft.com/office/drawing/2014/main" id="{02B973D1-2F47-2968-B835-7AB22DFC18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48"/>
          <a:stretch/>
        </p:blipFill>
        <p:spPr bwMode="auto">
          <a:xfrm>
            <a:off x="3395740" y="5505052"/>
            <a:ext cx="671964" cy="5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6" name="テキスト ボックス 2105">
            <a:extLst>
              <a:ext uri="{FF2B5EF4-FFF2-40B4-BE49-F238E27FC236}">
                <a16:creationId xmlns:a16="http://schemas.microsoft.com/office/drawing/2014/main" id="{EFA459AC-813C-0F01-DFB8-500DCB0CD3CD}"/>
              </a:ext>
            </a:extLst>
          </p:cNvPr>
          <p:cNvSpPr txBox="1"/>
          <p:nvPr/>
        </p:nvSpPr>
        <p:spPr>
          <a:xfrm rot="21335424">
            <a:off x="3445265" y="5623584"/>
            <a:ext cx="570462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条件</a:t>
            </a:r>
          </a:p>
        </p:txBody>
      </p:sp>
      <p:sp>
        <p:nvSpPr>
          <p:cNvPr id="2107" name="テキスト ボックス 2106">
            <a:extLst>
              <a:ext uri="{FF2B5EF4-FFF2-40B4-BE49-F238E27FC236}">
                <a16:creationId xmlns:a16="http://schemas.microsoft.com/office/drawing/2014/main" id="{8C153D8E-DFA0-FCBB-9F03-776956A765AA}"/>
              </a:ext>
            </a:extLst>
          </p:cNvPr>
          <p:cNvSpPr txBox="1"/>
          <p:nvPr/>
        </p:nvSpPr>
        <p:spPr>
          <a:xfrm>
            <a:off x="4024205" y="5700582"/>
            <a:ext cx="1001638" cy="2551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●親子で参加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B189D3D-F754-8326-76F1-87AD315A4508}"/>
              </a:ext>
            </a:extLst>
          </p:cNvPr>
          <p:cNvSpPr txBox="1"/>
          <p:nvPr/>
        </p:nvSpPr>
        <p:spPr>
          <a:xfrm>
            <a:off x="4184979" y="492967"/>
            <a:ext cx="233884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ln w="88900">
                  <a:solidFill>
                    <a:srgbClr val="ED7D31"/>
                  </a:solidFill>
                </a:ln>
                <a:solidFill>
                  <a:srgbClr val="242424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笑顔あふれる楽しい時間を</a:t>
            </a:r>
            <a:endParaRPr lang="en-US" altLang="ja-JP" sz="1411" b="1" dirty="0">
              <a:ln w="88900">
                <a:solidFill>
                  <a:srgbClr val="ED7D31"/>
                </a:solidFill>
              </a:ln>
              <a:solidFill>
                <a:srgbClr val="242424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ln w="88900">
                  <a:solidFill>
                    <a:srgbClr val="ED7D31"/>
                  </a:solidFill>
                </a:ln>
                <a:solidFill>
                  <a:srgbClr val="242424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過ごしましょう！</a:t>
            </a:r>
            <a:endParaRPr lang="ja-JP" altLang="en-US" sz="1411" b="1" dirty="0">
              <a:ln w="88900">
                <a:solidFill>
                  <a:srgbClr val="ED7D31"/>
                </a:solidFill>
              </a:ln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EEA0A85-5A97-F07F-24E3-AB889DF39553}"/>
              </a:ext>
            </a:extLst>
          </p:cNvPr>
          <p:cNvSpPr txBox="1"/>
          <p:nvPr/>
        </p:nvSpPr>
        <p:spPr>
          <a:xfrm>
            <a:off x="4184979" y="478313"/>
            <a:ext cx="2338841" cy="526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笑顔あふれる楽しい時間を</a:t>
            </a:r>
            <a:endParaRPr lang="en-US" altLang="ja-JP" sz="1411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11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過ごしましょう！</a:t>
            </a:r>
          </a:p>
        </p:txBody>
      </p:sp>
      <p:sp>
        <p:nvSpPr>
          <p:cNvPr id="2108" name="四角形: 角を丸くする 2107">
            <a:extLst>
              <a:ext uri="{FF2B5EF4-FFF2-40B4-BE49-F238E27FC236}">
                <a16:creationId xmlns:a16="http://schemas.microsoft.com/office/drawing/2014/main" id="{89ABDC83-65FA-EF4E-8D58-13AC8CD7C30F}"/>
              </a:ext>
            </a:extLst>
          </p:cNvPr>
          <p:cNvSpPr/>
          <p:nvPr/>
        </p:nvSpPr>
        <p:spPr>
          <a:xfrm>
            <a:off x="4936138" y="130398"/>
            <a:ext cx="1742138" cy="76668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22" dirty="0"/>
              <a:t>チラシ例</a:t>
            </a:r>
          </a:p>
        </p:txBody>
      </p:sp>
      <p:pic>
        <p:nvPicPr>
          <p:cNvPr id="7" name="図 6" descr="少年, 若い, 子供, 座る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0153386-EB5E-19AB-CC80-45B6F184BA7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9583">
            <a:off x="737484" y="5434962"/>
            <a:ext cx="2299749" cy="15343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66B6A8B-D6C1-046E-D054-B83C1B5E610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9990">
            <a:off x="3599518" y="2231946"/>
            <a:ext cx="2757681" cy="22061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98454204"/>
      </p:ext>
    </p:extLst>
  </p:cSld>
  <p:clrMapOvr>
    <a:masterClrMapping/>
  </p:clrMapOvr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53</Template>
  <TotalTime>0</TotalTime>
  <Words>1131</Words>
  <Application>Microsoft Office PowerPoint</Application>
  <PresentationFormat>A4 210 x 297 mm</PresentationFormat>
  <Paragraphs>161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HGPｺﾞｼｯｸM</vt:lpstr>
      <vt:lpstr>Meiryo UI</vt:lpstr>
      <vt:lpstr>游ゴシック</vt:lpstr>
      <vt:lpstr>Arial</vt:lpstr>
      <vt:lpstr>Calibri</vt:lpstr>
      <vt:lpstr>Calibri Light</vt:lpstr>
      <vt:lpstr>ガイド入りテンプレートサンプル20130531三木さん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2014-06-25T10:28:17Z</dcterms:created>
  <dcterms:modified xsi:type="dcterms:W3CDTF">2026-03-19T05:20:40Z</dcterms:modified>
</cp:coreProperties>
</file>